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sldIdLst>
    <p:sldId id="256" r:id="rId2"/>
    <p:sldId id="263" r:id="rId3"/>
    <p:sldId id="264" r:id="rId4"/>
    <p:sldId id="257" r:id="rId5"/>
    <p:sldId id="266" r:id="rId6"/>
    <p:sldId id="267" r:id="rId7"/>
    <p:sldId id="265" r:id="rId8"/>
    <p:sldId id="268" r:id="rId9"/>
    <p:sldId id="269" r:id="rId10"/>
    <p:sldId id="258" r:id="rId11"/>
    <p:sldId id="259" r:id="rId12"/>
    <p:sldId id="270" r:id="rId13"/>
    <p:sldId id="273" r:id="rId14"/>
    <p:sldId id="272" r:id="rId15"/>
    <p:sldId id="271" r:id="rId16"/>
    <p:sldId id="296" r:id="rId17"/>
    <p:sldId id="278" r:id="rId18"/>
    <p:sldId id="280" r:id="rId19"/>
    <p:sldId id="281" r:id="rId20"/>
    <p:sldId id="282" r:id="rId21"/>
    <p:sldId id="279" r:id="rId22"/>
    <p:sldId id="276" r:id="rId23"/>
    <p:sldId id="301" r:id="rId24"/>
    <p:sldId id="300" r:id="rId25"/>
    <p:sldId id="283" r:id="rId26"/>
    <p:sldId id="284" r:id="rId27"/>
    <p:sldId id="285" r:id="rId28"/>
    <p:sldId id="286" r:id="rId29"/>
    <p:sldId id="287" r:id="rId30"/>
    <p:sldId id="292" r:id="rId31"/>
    <p:sldId id="289" r:id="rId32"/>
    <p:sldId id="290" r:id="rId33"/>
    <p:sldId id="29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10" r:id="rId42"/>
    <p:sldId id="309" r:id="rId43"/>
    <p:sldId id="311" r:id="rId44"/>
    <p:sldId id="293" r:id="rId45"/>
    <p:sldId id="294" r:id="rId46"/>
    <p:sldId id="295" r:id="rId47"/>
    <p:sldId id="277" r:id="rId48"/>
    <p:sldId id="275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63.wmf"/><Relationship Id="rId7" Type="http://schemas.openxmlformats.org/officeDocument/2006/relationships/image" Target="../media/image69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Relationship Id="rId6" Type="http://schemas.openxmlformats.org/officeDocument/2006/relationships/image" Target="../media/image68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3B88419-4182-4DA6-B1A5-F207B1C50117}" type="datetimeFigureOut">
              <a:rPr lang="fa-IR" smtClean="0"/>
              <a:t>08/04/1442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44CEB04-2319-4044-9177-DEE0040DB28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2718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CEB04-2319-4044-9177-DEE0040DB287}" type="slidenum">
              <a:rPr lang="fa-IR" smtClean="0"/>
              <a:t>36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3122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/>
                </a:solidFill>
                <a:latin typeface="Zar" panose="00000400000000000000" pitchFamily="2" charset="-78"/>
                <a:cs typeface="Zar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>
            <a:lvl1pPr algn="r">
              <a:defRPr sz="4400" b="1">
                <a:solidFill>
                  <a:schemeClr val="tx1"/>
                </a:solidFill>
                <a:latin typeface="Zar" panose="00000400000000000000" pitchFamily="2" charset="-78"/>
                <a:cs typeface="Zar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1pPr>
            <a:lvl2pPr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2pPr>
            <a:lvl3pPr>
              <a:defRPr sz="20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3pPr>
            <a:lvl4pPr>
              <a:defRPr sz="18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4pPr>
            <a:lvl5pPr>
              <a:defRPr sz="18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r">
              <a:defRPr sz="5400" b="0" cap="all">
                <a:solidFill>
                  <a:schemeClr val="tx1"/>
                </a:solidFill>
                <a:latin typeface="Zar" panose="00000400000000000000" pitchFamily="2" charset="-78"/>
                <a:cs typeface="Zar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1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5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4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70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65.w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67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64.wmf"/><Relationship Id="rId4" Type="http://schemas.openxmlformats.org/officeDocument/2006/relationships/image" Target="../media/image66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68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 smtClean="0"/>
              <a:t>آشنايی با سيگنال صحبت و روشهای پردازش آن</a:t>
            </a:r>
            <a:endParaRPr lang="fa-I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83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ضبط فايل صوتی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37876"/>
            <a:ext cx="11029615" cy="4953068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fa-IR" dirty="0" smtClean="0"/>
              <a:t>يک ميکروفون به کامپيوتر خود وصل نماييد</a:t>
            </a:r>
          </a:p>
          <a:p>
            <a:pPr algn="r"/>
            <a:r>
              <a:rPr lang="fa-IR" dirty="0" smtClean="0"/>
              <a:t>برای شروع يک جمله دلخواه بگوييد و آن را ضبط کنيد.</a:t>
            </a:r>
            <a:endParaRPr lang="en-US" dirty="0" smtClean="0"/>
          </a:p>
          <a:p>
            <a:pPr algn="l" rtl="0"/>
            <a:r>
              <a:rPr lang="en-US" dirty="0" smtClean="0"/>
              <a:t>r </a:t>
            </a:r>
            <a:r>
              <a:rPr lang="en-US" dirty="0"/>
              <a:t>= </a:t>
            </a:r>
            <a:r>
              <a:rPr lang="en-US" dirty="0" err="1"/>
              <a:t>audiorecorder</a:t>
            </a:r>
            <a:r>
              <a:rPr lang="en-US" dirty="0"/>
              <a:t>(22050, 16, 1);</a:t>
            </a:r>
          </a:p>
          <a:p>
            <a:pPr algn="l" rtl="0"/>
            <a:r>
              <a:rPr lang="en-US" dirty="0" smtClean="0"/>
              <a:t>record(r</a:t>
            </a:r>
            <a:r>
              <a:rPr lang="en-US" dirty="0"/>
              <a:t>);     % speak into microphone...</a:t>
            </a:r>
          </a:p>
          <a:p>
            <a:pPr algn="l" rtl="0"/>
            <a:r>
              <a:rPr lang="en-US" dirty="0" smtClean="0"/>
              <a:t>pause(r</a:t>
            </a:r>
            <a:r>
              <a:rPr lang="en-US" dirty="0"/>
              <a:t>);</a:t>
            </a:r>
          </a:p>
          <a:p>
            <a:pPr algn="l" rtl="0"/>
            <a:r>
              <a:rPr lang="en-US" dirty="0" smtClean="0"/>
              <a:t>p </a:t>
            </a:r>
            <a:r>
              <a:rPr lang="en-US" dirty="0"/>
              <a:t>= play(r);   % listen</a:t>
            </a:r>
          </a:p>
          <a:p>
            <a:pPr algn="l" rtl="0"/>
            <a:r>
              <a:rPr lang="en-US" dirty="0" smtClean="0"/>
              <a:t>resume(r</a:t>
            </a:r>
            <a:r>
              <a:rPr lang="en-US" dirty="0"/>
              <a:t>);     % speak again</a:t>
            </a:r>
          </a:p>
          <a:p>
            <a:pPr algn="l" rtl="0"/>
            <a:r>
              <a:rPr lang="en-US" dirty="0" smtClean="0"/>
              <a:t>stop(r</a:t>
            </a:r>
            <a:r>
              <a:rPr lang="en-US" dirty="0"/>
              <a:t>);</a:t>
            </a:r>
          </a:p>
          <a:p>
            <a:pPr algn="l" rtl="0"/>
            <a:r>
              <a:rPr lang="en-US" dirty="0" smtClean="0"/>
              <a:t>p </a:t>
            </a:r>
            <a:r>
              <a:rPr lang="en-US" dirty="0"/>
              <a:t>= play(r);   % listen to complete recording</a:t>
            </a:r>
          </a:p>
          <a:p>
            <a:pPr algn="l" rtl="0"/>
            <a:r>
              <a:rPr lang="en-US" dirty="0" err="1" smtClean="0"/>
              <a:t>mySpeech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/>
              <a:t>getaudiodata</a:t>
            </a:r>
            <a:r>
              <a:rPr lang="en-US" dirty="0"/>
              <a:t>(r, 'int16'); % get data as int16 </a:t>
            </a:r>
            <a:r>
              <a:rPr lang="en-US" dirty="0" smtClean="0"/>
              <a:t>array</a:t>
            </a:r>
          </a:p>
          <a:p>
            <a:pPr algn="r"/>
            <a:r>
              <a:rPr lang="fa-IR" dirty="0" smtClean="0"/>
              <a:t>شکل موج صدای خود را ببينيد</a:t>
            </a:r>
          </a:p>
          <a:p>
            <a:pPr algn="r"/>
            <a:r>
              <a:rPr lang="fa-IR" dirty="0" smtClean="0"/>
              <a:t>صدای خود را در فايل </a:t>
            </a:r>
            <a:r>
              <a:rPr lang="en-US" dirty="0" smtClean="0"/>
              <a:t>.</a:t>
            </a:r>
            <a:r>
              <a:rPr lang="en-US" dirty="0" err="1" smtClean="0"/>
              <a:t>avi</a:t>
            </a:r>
            <a:r>
              <a:rPr lang="fa-IR" dirty="0" smtClean="0"/>
              <a:t> ذخيره کنيد</a:t>
            </a:r>
          </a:p>
          <a:p>
            <a:pPr algn="r"/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83765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پايگاههای داده: </a:t>
            </a:r>
            <a:r>
              <a:rPr lang="en-US" sz="2700" b="0" cap="none" dirty="0" smtClean="0">
                <a:latin typeface="Arial" panose="020B0604020202020204" pitchFamily="34" charset="0"/>
                <a:cs typeface="Arial" panose="020B0604020202020204" pitchFamily="34" charset="0"/>
              </a:rPr>
              <a:t>https://homepages.wmich.edu/~hillenbr/voweldata.html</a:t>
            </a:r>
            <a:endParaRPr lang="fa-IR" b="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شامل حروف صدادار</a:t>
            </a:r>
          </a:p>
          <a:p>
            <a:r>
              <a:rPr lang="fa-IR" dirty="0" smtClean="0"/>
              <a:t>زن/مرد/کودک</a:t>
            </a:r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00" t="10291" r="26600" b="7713"/>
          <a:stretch/>
        </p:blipFill>
        <p:spPr>
          <a:xfrm>
            <a:off x="451104" y="1881884"/>
            <a:ext cx="7632192" cy="48867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-400" t="19185" r="32500" b="30657"/>
          <a:stretch/>
        </p:blipFill>
        <p:spPr>
          <a:xfrm>
            <a:off x="3462527" y="3218688"/>
            <a:ext cx="8278368" cy="3438144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88642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mtClean="0"/>
              <a:t>پايگاه داده خودتان را تهيه کنيد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کلمات فوق را ادا کنيد و هر يک را ضبط و ذخيره کنيد</a:t>
            </a:r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8898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بررسی برش صدا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/>
            <a:r>
              <a:rPr lang="fa-IR" dirty="0" smtClean="0"/>
              <a:t>بررسی برش واکه</a:t>
            </a:r>
            <a:endParaRPr lang="en-US" dirty="0" smtClean="0"/>
          </a:p>
          <a:p>
            <a:pPr algn="l" rtl="0"/>
            <a:r>
              <a:rPr lang="en-US" dirty="0" err="1" smtClean="0"/>
              <a:t>sm</a:t>
            </a:r>
            <a:r>
              <a:rPr lang="en-US" dirty="0" smtClean="0"/>
              <a:t> </a:t>
            </a:r>
            <a:r>
              <a:rPr lang="en-US" dirty="0"/>
              <a:t>= find(s&gt;.7*max(s));</a:t>
            </a:r>
          </a:p>
          <a:p>
            <a:pPr algn="l" rtl="0"/>
            <a:r>
              <a:rPr lang="en-US" dirty="0" smtClean="0"/>
              <a:t>s2=s;s2(</a:t>
            </a:r>
            <a:r>
              <a:rPr lang="en-US" dirty="0" err="1" smtClean="0"/>
              <a:t>sm</a:t>
            </a:r>
            <a:r>
              <a:rPr lang="en-US" dirty="0"/>
              <a:t>)=.7*max(s);</a:t>
            </a:r>
          </a:p>
          <a:p>
            <a:pPr algn="l" rtl="0"/>
            <a:r>
              <a:rPr lang="en-US" dirty="0" err="1" smtClean="0"/>
              <a:t>figure,plot</a:t>
            </a:r>
            <a:r>
              <a:rPr lang="en-US" dirty="0" smtClean="0"/>
              <a:t>(s2</a:t>
            </a:r>
            <a:r>
              <a:rPr lang="en-US" dirty="0"/>
              <a:t>)</a:t>
            </a:r>
          </a:p>
          <a:p>
            <a:pPr algn="l" rtl="0"/>
            <a:r>
              <a:rPr lang="en-US" dirty="0" smtClean="0"/>
              <a:t>sound(s2,16000)</a:t>
            </a:r>
          </a:p>
          <a:p>
            <a:pPr algn="r"/>
            <a:r>
              <a:rPr lang="fa-IR" dirty="0" smtClean="0"/>
              <a:t>بررسی برش حرف </a:t>
            </a:r>
            <a:r>
              <a:rPr lang="en-US" dirty="0" smtClean="0"/>
              <a:t>/</a:t>
            </a:r>
            <a:r>
              <a:rPr lang="en-US" dirty="0" err="1" smtClean="0"/>
              <a:t>sh</a:t>
            </a:r>
            <a:r>
              <a:rPr lang="en-US" dirty="0" smtClean="0"/>
              <a:t>/</a:t>
            </a:r>
            <a:r>
              <a:rPr lang="fa-IR" smtClean="0"/>
              <a:t>: آن را ضبط کنید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35525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بررسی سيگنال يک کلمه: تفاوت حروف صدادار و بی صدا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کلمه </a:t>
            </a:r>
            <a:r>
              <a:rPr lang="en-US" dirty="0" smtClean="0"/>
              <a:t>six</a:t>
            </a:r>
            <a:r>
              <a:rPr lang="fa-IR" dirty="0" smtClean="0"/>
              <a:t> را ادا کنيد</a:t>
            </a:r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400" t="29323" r="32900" b="9136"/>
          <a:stretch/>
        </p:blipFill>
        <p:spPr>
          <a:xfrm>
            <a:off x="121920" y="1910431"/>
            <a:ext cx="4596384" cy="421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000" t="19719" r="32200" b="20519"/>
          <a:stretch/>
        </p:blipFill>
        <p:spPr>
          <a:xfrm>
            <a:off x="4718304" y="1971391"/>
            <a:ext cx="3213721" cy="2856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0100" t="29679" r="32900" b="8246"/>
          <a:stretch/>
        </p:blipFill>
        <p:spPr>
          <a:xfrm>
            <a:off x="8177387" y="3850886"/>
            <a:ext cx="3188058" cy="300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6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مکانيسم توليد صحبت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100" t="11715" r="21600" b="-469"/>
          <a:stretch/>
        </p:blipFill>
        <p:spPr>
          <a:xfrm>
            <a:off x="480417" y="1926335"/>
            <a:ext cx="5376014" cy="4681729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999" t="18474" r="28201" b="420"/>
          <a:stretch/>
        </p:blipFill>
        <p:spPr>
          <a:xfrm>
            <a:off x="6095998" y="1926334"/>
            <a:ext cx="4791457" cy="4668599"/>
          </a:xfrm>
          <a:prstGeom prst="rect">
            <a:avLst/>
          </a:prstGeom>
          <a:ln w="381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671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8161" y="1584960"/>
            <a:ext cx="9768840" cy="5273040"/>
            <a:chOff x="1905001" y="1981200"/>
            <a:chExt cx="7086599" cy="4038600"/>
          </a:xfrm>
        </p:grpSpPr>
        <p:sp>
          <p:nvSpPr>
            <p:cNvPr id="101380" name="Text Box 4"/>
            <p:cNvSpPr txBox="1">
              <a:spLocks noChangeArrowheads="1"/>
            </p:cNvSpPr>
            <p:nvPr/>
          </p:nvSpPr>
          <p:spPr bwMode="auto">
            <a:xfrm>
              <a:off x="2028825" y="2514600"/>
              <a:ext cx="781050" cy="565740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400" dirty="0"/>
                <a:t>Impulse train generator</a:t>
              </a:r>
              <a:endParaRPr lang="en-GB" altLang="fa-IR" sz="1400" dirty="0"/>
            </a:p>
          </p:txBody>
        </p:sp>
        <p:sp>
          <p:nvSpPr>
            <p:cNvPr id="101381" name="Text Box 5"/>
            <p:cNvSpPr txBox="1">
              <a:spLocks noChangeArrowheads="1"/>
            </p:cNvSpPr>
            <p:nvPr/>
          </p:nvSpPr>
          <p:spPr bwMode="auto">
            <a:xfrm>
              <a:off x="3306764" y="2339520"/>
              <a:ext cx="782637" cy="825037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fa-IR" sz="1600" dirty="0"/>
                <a:t>Glotal</a:t>
              </a:r>
              <a:r>
                <a:rPr lang="en-US" altLang="fa-IR" sz="1600" dirty="0"/>
                <a:t> pulse model G(Z)</a:t>
              </a:r>
              <a:endParaRPr lang="en-GB" altLang="fa-IR" sz="1600" dirty="0"/>
            </a:p>
          </p:txBody>
        </p:sp>
        <p:sp>
          <p:nvSpPr>
            <p:cNvPr id="101382" name="Text Box 6"/>
            <p:cNvSpPr txBox="1">
              <a:spLocks noChangeArrowheads="1"/>
            </p:cNvSpPr>
            <p:nvPr/>
          </p:nvSpPr>
          <p:spPr bwMode="auto">
            <a:xfrm>
              <a:off x="3306764" y="4313146"/>
              <a:ext cx="782637" cy="565740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400" dirty="0"/>
                <a:t>Random </a:t>
              </a:r>
              <a:r>
                <a:rPr lang="en-US" altLang="fa-IR" sz="1400" dirty="0" smtClean="0"/>
                <a:t>noise </a:t>
              </a:r>
              <a:r>
                <a:rPr lang="en-US" altLang="fa-IR" sz="1400" dirty="0"/>
                <a:t>generator</a:t>
              </a:r>
              <a:endParaRPr lang="en-GB" altLang="fa-IR" sz="1400" dirty="0"/>
            </a:p>
          </p:txBody>
        </p:sp>
        <p:sp>
          <p:nvSpPr>
            <p:cNvPr id="101383" name="Text Box 7"/>
            <p:cNvSpPr txBox="1">
              <a:spLocks noChangeArrowheads="1"/>
            </p:cNvSpPr>
            <p:nvPr/>
          </p:nvSpPr>
          <p:spPr bwMode="auto">
            <a:xfrm>
              <a:off x="5794376" y="3454400"/>
              <a:ext cx="855663" cy="565740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200" dirty="0"/>
                <a:t>Vocal tract model 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fa-IR" sz="1200" dirty="0"/>
                <a:t>H</a:t>
              </a:r>
              <a:r>
                <a:rPr lang="en-US" altLang="fa-IR" sz="1200" dirty="0" smtClean="0"/>
                <a:t>(Z</a:t>
              </a:r>
              <a:r>
                <a:rPr lang="en-US" altLang="fa-IR" sz="1200" dirty="0"/>
                <a:t>)</a:t>
              </a:r>
              <a:endParaRPr lang="en-GB" altLang="fa-IR" sz="1200" dirty="0"/>
            </a:p>
          </p:txBody>
        </p:sp>
        <p:sp>
          <p:nvSpPr>
            <p:cNvPr id="101384" name="Text Box 8"/>
            <p:cNvSpPr txBox="1">
              <a:spLocks noChangeArrowheads="1"/>
            </p:cNvSpPr>
            <p:nvPr/>
          </p:nvSpPr>
          <p:spPr bwMode="auto">
            <a:xfrm>
              <a:off x="7216776" y="3508466"/>
              <a:ext cx="765175" cy="400732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400"/>
                <a:t>Radiation model R(Z)</a:t>
              </a:r>
              <a:endParaRPr lang="en-GB" altLang="fa-IR" sz="1400"/>
            </a:p>
          </p:txBody>
        </p:sp>
        <p:grpSp>
          <p:nvGrpSpPr>
            <p:cNvPr id="101415" name="Group 39"/>
            <p:cNvGrpSpPr>
              <a:grpSpLocks/>
            </p:cNvGrpSpPr>
            <p:nvPr/>
          </p:nvGrpSpPr>
          <p:grpSpPr bwMode="auto">
            <a:xfrm>
              <a:off x="1905001" y="3176588"/>
              <a:ext cx="1065213" cy="481012"/>
              <a:chOff x="480" y="2354"/>
              <a:chExt cx="960" cy="454"/>
            </a:xfrm>
          </p:grpSpPr>
          <p:sp>
            <p:nvSpPr>
              <p:cNvPr id="101385" name="Line 9"/>
              <p:cNvSpPr>
                <a:spLocks noChangeShapeType="1"/>
              </p:cNvSpPr>
              <p:nvPr/>
            </p:nvSpPr>
            <p:spPr bwMode="auto">
              <a:xfrm flipV="1">
                <a:off x="480" y="2640"/>
                <a:ext cx="960" cy="1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grpSp>
            <p:nvGrpSpPr>
              <p:cNvPr id="101408" name="Group 32"/>
              <p:cNvGrpSpPr>
                <a:grpSpLocks/>
              </p:cNvGrpSpPr>
              <p:nvPr/>
            </p:nvGrpSpPr>
            <p:grpSpPr bwMode="auto">
              <a:xfrm>
                <a:off x="570" y="2354"/>
                <a:ext cx="72" cy="288"/>
                <a:chOff x="600" y="2436"/>
                <a:chExt cx="48" cy="204"/>
              </a:xfrm>
            </p:grpSpPr>
            <p:sp>
              <p:nvSpPr>
                <p:cNvPr id="101386" name="Line 10"/>
                <p:cNvSpPr>
                  <a:spLocks noChangeShapeType="1"/>
                </p:cNvSpPr>
                <p:nvPr/>
              </p:nvSpPr>
              <p:spPr bwMode="auto">
                <a:xfrm>
                  <a:off x="624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88" name="Oval 12"/>
                <p:cNvSpPr>
                  <a:spLocks noChangeArrowheads="1"/>
                </p:cNvSpPr>
                <p:nvPr/>
              </p:nvSpPr>
              <p:spPr bwMode="auto">
                <a:xfrm>
                  <a:off x="600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7" name="Group 31"/>
              <p:cNvGrpSpPr>
                <a:grpSpLocks/>
              </p:cNvGrpSpPr>
              <p:nvPr/>
            </p:nvGrpSpPr>
            <p:grpSpPr bwMode="auto">
              <a:xfrm>
                <a:off x="696" y="2354"/>
                <a:ext cx="72" cy="288"/>
                <a:chOff x="708" y="2436"/>
                <a:chExt cx="48" cy="204"/>
              </a:xfrm>
            </p:grpSpPr>
            <p:sp>
              <p:nvSpPr>
                <p:cNvPr id="101389" name="Line 13"/>
                <p:cNvSpPr>
                  <a:spLocks noChangeShapeType="1"/>
                </p:cNvSpPr>
                <p:nvPr/>
              </p:nvSpPr>
              <p:spPr bwMode="auto">
                <a:xfrm>
                  <a:off x="732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0" name="Oval 14"/>
                <p:cNvSpPr>
                  <a:spLocks noChangeArrowheads="1"/>
                </p:cNvSpPr>
                <p:nvPr/>
              </p:nvSpPr>
              <p:spPr bwMode="auto">
                <a:xfrm>
                  <a:off x="708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6" name="Group 30"/>
              <p:cNvGrpSpPr>
                <a:grpSpLocks/>
              </p:cNvGrpSpPr>
              <p:nvPr/>
            </p:nvGrpSpPr>
            <p:grpSpPr bwMode="auto">
              <a:xfrm>
                <a:off x="816" y="2354"/>
                <a:ext cx="72" cy="288"/>
                <a:chOff x="810" y="2436"/>
                <a:chExt cx="48" cy="204"/>
              </a:xfrm>
            </p:grpSpPr>
            <p:sp>
              <p:nvSpPr>
                <p:cNvPr id="101391" name="Line 15"/>
                <p:cNvSpPr>
                  <a:spLocks noChangeShapeType="1"/>
                </p:cNvSpPr>
                <p:nvPr/>
              </p:nvSpPr>
              <p:spPr bwMode="auto">
                <a:xfrm>
                  <a:off x="834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2" name="Oval 16"/>
                <p:cNvSpPr>
                  <a:spLocks noChangeArrowheads="1"/>
                </p:cNvSpPr>
                <p:nvPr/>
              </p:nvSpPr>
              <p:spPr bwMode="auto">
                <a:xfrm>
                  <a:off x="810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5" name="Group 29"/>
              <p:cNvGrpSpPr>
                <a:grpSpLocks/>
              </p:cNvGrpSpPr>
              <p:nvPr/>
            </p:nvGrpSpPr>
            <p:grpSpPr bwMode="auto">
              <a:xfrm>
                <a:off x="948" y="2354"/>
                <a:ext cx="72" cy="288"/>
                <a:chOff x="906" y="2436"/>
                <a:chExt cx="48" cy="204"/>
              </a:xfrm>
            </p:grpSpPr>
            <p:sp>
              <p:nvSpPr>
                <p:cNvPr id="101393" name="Line 17"/>
                <p:cNvSpPr>
                  <a:spLocks noChangeShapeType="1"/>
                </p:cNvSpPr>
                <p:nvPr/>
              </p:nvSpPr>
              <p:spPr bwMode="auto">
                <a:xfrm>
                  <a:off x="930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4" name="Oval 18"/>
                <p:cNvSpPr>
                  <a:spLocks noChangeArrowheads="1"/>
                </p:cNvSpPr>
                <p:nvPr/>
              </p:nvSpPr>
              <p:spPr bwMode="auto">
                <a:xfrm>
                  <a:off x="906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3" name="Group 27"/>
              <p:cNvGrpSpPr>
                <a:grpSpLocks/>
              </p:cNvGrpSpPr>
              <p:nvPr/>
            </p:nvGrpSpPr>
            <p:grpSpPr bwMode="auto">
              <a:xfrm>
                <a:off x="1086" y="2354"/>
                <a:ext cx="72" cy="288"/>
                <a:chOff x="1002" y="2436"/>
                <a:chExt cx="48" cy="204"/>
              </a:xfrm>
            </p:grpSpPr>
            <p:sp>
              <p:nvSpPr>
                <p:cNvPr id="101395" name="Line 19"/>
                <p:cNvSpPr>
                  <a:spLocks noChangeShapeType="1"/>
                </p:cNvSpPr>
                <p:nvPr/>
              </p:nvSpPr>
              <p:spPr bwMode="auto">
                <a:xfrm>
                  <a:off x="1026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6" name="Oval 20"/>
                <p:cNvSpPr>
                  <a:spLocks noChangeArrowheads="1"/>
                </p:cNvSpPr>
                <p:nvPr/>
              </p:nvSpPr>
              <p:spPr bwMode="auto">
                <a:xfrm>
                  <a:off x="1002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4" name="Group 28"/>
              <p:cNvGrpSpPr>
                <a:grpSpLocks/>
              </p:cNvGrpSpPr>
              <p:nvPr/>
            </p:nvGrpSpPr>
            <p:grpSpPr bwMode="auto">
              <a:xfrm>
                <a:off x="1224" y="2354"/>
                <a:ext cx="72" cy="288"/>
                <a:chOff x="1176" y="2436"/>
                <a:chExt cx="48" cy="204"/>
              </a:xfrm>
            </p:grpSpPr>
            <p:sp>
              <p:nvSpPr>
                <p:cNvPr id="101397" name="Line 21"/>
                <p:cNvSpPr>
                  <a:spLocks noChangeShapeType="1"/>
                </p:cNvSpPr>
                <p:nvPr/>
              </p:nvSpPr>
              <p:spPr bwMode="auto">
                <a:xfrm>
                  <a:off x="1200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8" name="Oval 22"/>
                <p:cNvSpPr>
                  <a:spLocks noChangeArrowheads="1"/>
                </p:cNvSpPr>
                <p:nvPr/>
              </p:nvSpPr>
              <p:spPr bwMode="auto">
                <a:xfrm>
                  <a:off x="1176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13" name="Group 37"/>
              <p:cNvGrpSpPr>
                <a:grpSpLocks/>
              </p:cNvGrpSpPr>
              <p:nvPr/>
            </p:nvGrpSpPr>
            <p:grpSpPr bwMode="auto">
              <a:xfrm>
                <a:off x="726" y="2664"/>
                <a:ext cx="138" cy="144"/>
                <a:chOff x="720" y="2880"/>
                <a:chExt cx="192" cy="144"/>
              </a:xfrm>
            </p:grpSpPr>
            <p:sp>
              <p:nvSpPr>
                <p:cNvPr id="101409" name="Line 33"/>
                <p:cNvSpPr>
                  <a:spLocks noChangeShapeType="1"/>
                </p:cNvSpPr>
                <p:nvPr/>
              </p:nvSpPr>
              <p:spPr bwMode="auto">
                <a:xfrm>
                  <a:off x="720" y="288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411" name="Line 35"/>
                <p:cNvSpPr>
                  <a:spLocks noChangeShapeType="1"/>
                </p:cNvSpPr>
                <p:nvPr/>
              </p:nvSpPr>
              <p:spPr bwMode="auto">
                <a:xfrm>
                  <a:off x="912" y="288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412" name="Line 36"/>
                <p:cNvSpPr>
                  <a:spLocks noChangeShapeType="1"/>
                </p:cNvSpPr>
                <p:nvPr/>
              </p:nvSpPr>
              <p:spPr bwMode="auto">
                <a:xfrm>
                  <a:off x="720" y="2958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 type="triangle" w="sm" len="sm"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</p:grpSp>
        </p:grpSp>
        <p:pic>
          <p:nvPicPr>
            <p:cNvPr id="101416" name="Picture 40" descr="C:\Users\Edmilson\IMSCourses\Random1.em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1164" y="5010150"/>
              <a:ext cx="1563687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421" name="Group 45"/>
            <p:cNvGrpSpPr>
              <a:grpSpLocks/>
            </p:cNvGrpSpPr>
            <p:nvPr/>
          </p:nvGrpSpPr>
          <p:grpSpPr bwMode="auto">
            <a:xfrm>
              <a:off x="5865813" y="2770188"/>
              <a:ext cx="709612" cy="449262"/>
              <a:chOff x="3726" y="1776"/>
              <a:chExt cx="480" cy="336"/>
            </a:xfrm>
          </p:grpSpPr>
          <p:sp>
            <p:nvSpPr>
              <p:cNvPr id="101417" name="Rectangle 41"/>
              <p:cNvSpPr>
                <a:spLocks noChangeArrowheads="1"/>
              </p:cNvSpPr>
              <p:nvPr/>
            </p:nvSpPr>
            <p:spPr bwMode="auto">
              <a:xfrm>
                <a:off x="3894" y="177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  <p:sp>
            <p:nvSpPr>
              <p:cNvPr id="101418" name="Line 42"/>
              <p:cNvSpPr>
                <a:spLocks noChangeShapeType="1"/>
              </p:cNvSpPr>
              <p:nvPr/>
            </p:nvSpPr>
            <p:spPr bwMode="auto">
              <a:xfrm>
                <a:off x="3726" y="1968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19" name="Line 43"/>
              <p:cNvSpPr>
                <a:spLocks noChangeShapeType="1"/>
              </p:cNvSpPr>
              <p:nvPr/>
            </p:nvSpPr>
            <p:spPr bwMode="auto">
              <a:xfrm>
                <a:off x="3732" y="1968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20" name="Line 44"/>
              <p:cNvSpPr>
                <a:spLocks noChangeShapeType="1"/>
              </p:cNvSpPr>
              <p:nvPr/>
            </p:nvSpPr>
            <p:spPr bwMode="auto">
              <a:xfrm flipH="1">
                <a:off x="3966" y="1968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101423" name="Line 47"/>
            <p:cNvSpPr>
              <a:spLocks noChangeShapeType="1"/>
            </p:cNvSpPr>
            <p:nvPr/>
          </p:nvSpPr>
          <p:spPr bwMode="auto">
            <a:xfrm>
              <a:off x="2809875" y="2754313"/>
              <a:ext cx="496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24" name="Line 48"/>
            <p:cNvSpPr>
              <a:spLocks noChangeShapeType="1"/>
            </p:cNvSpPr>
            <p:nvPr/>
          </p:nvSpPr>
          <p:spPr bwMode="auto">
            <a:xfrm>
              <a:off x="4089400" y="2754313"/>
              <a:ext cx="496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25" name="Line 49"/>
            <p:cNvSpPr>
              <a:spLocks noChangeShapeType="1"/>
            </p:cNvSpPr>
            <p:nvPr/>
          </p:nvSpPr>
          <p:spPr bwMode="auto">
            <a:xfrm>
              <a:off x="4089400" y="4594225"/>
              <a:ext cx="496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26" name="Oval 50"/>
            <p:cNvSpPr>
              <a:spLocks noChangeArrowheads="1"/>
            </p:cNvSpPr>
            <p:nvPr/>
          </p:nvSpPr>
          <p:spPr bwMode="auto">
            <a:xfrm>
              <a:off x="4576763" y="2627314"/>
              <a:ext cx="284162" cy="2555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27" name="Oval 51"/>
            <p:cNvSpPr>
              <a:spLocks noChangeArrowheads="1"/>
            </p:cNvSpPr>
            <p:nvPr/>
          </p:nvSpPr>
          <p:spPr bwMode="auto">
            <a:xfrm>
              <a:off x="4576763" y="4467225"/>
              <a:ext cx="284162" cy="2555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101431" name="Group 55"/>
            <p:cNvGrpSpPr>
              <a:grpSpLocks/>
            </p:cNvGrpSpPr>
            <p:nvPr/>
          </p:nvGrpSpPr>
          <p:grpSpPr bwMode="auto">
            <a:xfrm>
              <a:off x="4684713" y="2722563"/>
              <a:ext cx="69850" cy="63500"/>
              <a:chOff x="2352" y="2160"/>
              <a:chExt cx="48" cy="48"/>
            </a:xfrm>
          </p:grpSpPr>
          <p:sp>
            <p:nvSpPr>
              <p:cNvPr id="101432" name="Line 56"/>
              <p:cNvSpPr>
                <a:spLocks noChangeShapeType="1"/>
              </p:cNvSpPr>
              <p:nvPr/>
            </p:nvSpPr>
            <p:spPr bwMode="auto">
              <a:xfrm flipH="1"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33" name="Line 57"/>
              <p:cNvSpPr>
                <a:spLocks noChangeShapeType="1"/>
              </p:cNvSpPr>
              <p:nvPr/>
            </p:nvSpPr>
            <p:spPr bwMode="auto">
              <a:xfrm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101434" name="Group 58"/>
            <p:cNvGrpSpPr>
              <a:grpSpLocks/>
            </p:cNvGrpSpPr>
            <p:nvPr/>
          </p:nvGrpSpPr>
          <p:grpSpPr bwMode="auto">
            <a:xfrm>
              <a:off x="4684713" y="4562475"/>
              <a:ext cx="69850" cy="65088"/>
              <a:chOff x="2352" y="2160"/>
              <a:chExt cx="48" cy="48"/>
            </a:xfrm>
          </p:grpSpPr>
          <p:sp>
            <p:nvSpPr>
              <p:cNvPr id="101435" name="Line 59"/>
              <p:cNvSpPr>
                <a:spLocks noChangeShapeType="1"/>
              </p:cNvSpPr>
              <p:nvPr/>
            </p:nvSpPr>
            <p:spPr bwMode="auto">
              <a:xfrm flipH="1"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36" name="Line 60"/>
              <p:cNvSpPr>
                <a:spLocks noChangeShapeType="1"/>
              </p:cNvSpPr>
              <p:nvPr/>
            </p:nvSpPr>
            <p:spPr bwMode="auto">
              <a:xfrm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101438" name="Line 62"/>
            <p:cNvSpPr>
              <a:spLocks noChangeShapeType="1"/>
            </p:cNvSpPr>
            <p:nvPr/>
          </p:nvSpPr>
          <p:spPr bwMode="auto">
            <a:xfrm>
              <a:off x="4826000" y="2843213"/>
              <a:ext cx="427038" cy="703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39" name="Line 63"/>
            <p:cNvSpPr>
              <a:spLocks noChangeShapeType="1"/>
            </p:cNvSpPr>
            <p:nvPr/>
          </p:nvSpPr>
          <p:spPr bwMode="auto">
            <a:xfrm flipV="1">
              <a:off x="4852988" y="3843338"/>
              <a:ext cx="425450" cy="703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0" name="Oval 64"/>
            <p:cNvSpPr>
              <a:spLocks noChangeArrowheads="1"/>
            </p:cNvSpPr>
            <p:nvPr/>
          </p:nvSpPr>
          <p:spPr bwMode="auto">
            <a:xfrm>
              <a:off x="5235575" y="3819525"/>
              <a:ext cx="69850" cy="635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41" name="Oval 65"/>
            <p:cNvSpPr>
              <a:spLocks noChangeArrowheads="1"/>
            </p:cNvSpPr>
            <p:nvPr/>
          </p:nvSpPr>
          <p:spPr bwMode="auto">
            <a:xfrm>
              <a:off x="5226050" y="3530600"/>
              <a:ext cx="71438" cy="635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42" name="Line 66"/>
            <p:cNvSpPr>
              <a:spLocks noChangeShapeType="1"/>
            </p:cNvSpPr>
            <p:nvPr/>
          </p:nvSpPr>
          <p:spPr bwMode="auto">
            <a:xfrm>
              <a:off x="5013326" y="3538539"/>
              <a:ext cx="212725" cy="192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3" name="Line 67"/>
            <p:cNvSpPr>
              <a:spLocks noChangeShapeType="1"/>
            </p:cNvSpPr>
            <p:nvPr/>
          </p:nvSpPr>
          <p:spPr bwMode="auto">
            <a:xfrm>
              <a:off x="5226051" y="3730625"/>
              <a:ext cx="56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4" name="Line 68"/>
            <p:cNvSpPr>
              <a:spLocks noChangeShapeType="1"/>
            </p:cNvSpPr>
            <p:nvPr/>
          </p:nvSpPr>
          <p:spPr bwMode="auto">
            <a:xfrm>
              <a:off x="6646864" y="3714750"/>
              <a:ext cx="56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5" name="Line 69"/>
            <p:cNvSpPr>
              <a:spLocks noChangeShapeType="1"/>
            </p:cNvSpPr>
            <p:nvPr/>
          </p:nvSpPr>
          <p:spPr bwMode="auto">
            <a:xfrm>
              <a:off x="7983538" y="3733800"/>
              <a:ext cx="284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6" name="Rectangle 70"/>
            <p:cNvSpPr>
              <a:spLocks noChangeArrowheads="1"/>
            </p:cNvSpPr>
            <p:nvPr/>
          </p:nvSpPr>
          <p:spPr bwMode="auto">
            <a:xfrm>
              <a:off x="6113463" y="3027364"/>
              <a:ext cx="214312" cy="79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48" name="Text Box 72"/>
            <p:cNvSpPr txBox="1">
              <a:spLocks noChangeArrowheads="1"/>
            </p:cNvSpPr>
            <p:nvPr/>
          </p:nvSpPr>
          <p:spPr bwMode="auto">
            <a:xfrm>
              <a:off x="4324350" y="3581400"/>
              <a:ext cx="609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400"/>
                <a:t>V/UV</a:t>
              </a:r>
              <a:endParaRPr lang="en-GB" altLang="fa-IR" sz="1400"/>
            </a:p>
          </p:txBody>
        </p:sp>
        <p:sp>
          <p:nvSpPr>
            <p:cNvPr id="101449" name="Line 73"/>
            <p:cNvSpPr>
              <a:spLocks noChangeShapeType="1"/>
            </p:cNvSpPr>
            <p:nvPr/>
          </p:nvSpPr>
          <p:spPr bwMode="auto">
            <a:xfrm flipH="1">
              <a:off x="4857750" y="2209800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50" name="Line 74"/>
            <p:cNvSpPr>
              <a:spLocks noChangeShapeType="1"/>
            </p:cNvSpPr>
            <p:nvPr/>
          </p:nvSpPr>
          <p:spPr bwMode="auto">
            <a:xfrm flipV="1">
              <a:off x="4191000" y="4800600"/>
              <a:ext cx="457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51" name="Text Box 75"/>
            <p:cNvSpPr txBox="1">
              <a:spLocks noChangeArrowheads="1"/>
            </p:cNvSpPr>
            <p:nvPr/>
          </p:nvSpPr>
          <p:spPr bwMode="auto">
            <a:xfrm>
              <a:off x="5238750" y="1981200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400"/>
                <a:t>Av</a:t>
              </a:r>
              <a:endParaRPr lang="en-GB" altLang="fa-IR" sz="1400"/>
            </a:p>
          </p:txBody>
        </p:sp>
        <p:sp>
          <p:nvSpPr>
            <p:cNvPr id="101452" name="Text Box 76"/>
            <p:cNvSpPr txBox="1">
              <a:spLocks noChangeArrowheads="1"/>
            </p:cNvSpPr>
            <p:nvPr/>
          </p:nvSpPr>
          <p:spPr bwMode="auto">
            <a:xfrm>
              <a:off x="3810000" y="5715000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400"/>
                <a:t>An</a:t>
              </a:r>
              <a:endParaRPr lang="en-GB" altLang="fa-IR" sz="1400"/>
            </a:p>
          </p:txBody>
        </p:sp>
        <p:sp>
          <p:nvSpPr>
            <p:cNvPr id="101453" name="Text Box 77"/>
            <p:cNvSpPr txBox="1">
              <a:spLocks noChangeArrowheads="1"/>
            </p:cNvSpPr>
            <p:nvPr/>
          </p:nvSpPr>
          <p:spPr bwMode="auto">
            <a:xfrm>
              <a:off x="1962150" y="3733801"/>
              <a:ext cx="83820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000"/>
                <a:t>T=1/fo</a:t>
              </a:r>
              <a:endParaRPr lang="en-GB" altLang="fa-IR" sz="1000"/>
            </a:p>
          </p:txBody>
        </p:sp>
        <p:sp>
          <p:nvSpPr>
            <p:cNvPr id="101455" name="Text Box 79"/>
            <p:cNvSpPr txBox="1">
              <a:spLocks noChangeArrowheads="1"/>
            </p:cNvSpPr>
            <p:nvPr/>
          </p:nvSpPr>
          <p:spPr bwMode="auto">
            <a:xfrm>
              <a:off x="5772150" y="2133601"/>
              <a:ext cx="990600" cy="542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fa-IR" sz="16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Vocal tract </a:t>
              </a:r>
            </a:p>
            <a:p>
              <a:pPr>
                <a:spcBef>
                  <a:spcPct val="50000"/>
                </a:spcBef>
              </a:pPr>
              <a:r>
                <a:rPr lang="de-DE" altLang="fa-IR" sz="16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parameters</a:t>
              </a:r>
              <a:endParaRPr lang="en-US" altLang="fa-IR" sz="1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1463" name="Text Box 87"/>
            <p:cNvSpPr txBox="1">
              <a:spLocks noChangeArrowheads="1"/>
            </p:cNvSpPr>
            <p:nvPr/>
          </p:nvSpPr>
          <p:spPr bwMode="auto">
            <a:xfrm>
              <a:off x="8382000" y="3556000"/>
              <a:ext cx="609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fa-IR" sz="1600"/>
                <a:t>s(</a:t>
              </a:r>
              <a:r>
                <a:rPr lang="de-DE" altLang="fa-IR" sz="1600" i="1"/>
                <a:t>n</a:t>
              </a:r>
              <a:r>
                <a:rPr lang="de-DE" altLang="fa-IR" sz="1600"/>
                <a:t>)</a:t>
              </a:r>
              <a:endParaRPr lang="en-US" altLang="fa-IR" sz="16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منبع فيلتر شده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19739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طيف سيگنال (</a:t>
            </a:r>
            <a:r>
              <a:rPr lang="en-US" dirty="0" err="1" smtClean="0"/>
              <a:t>fft</a:t>
            </a:r>
            <a:r>
              <a:rPr lang="fa-IR" dirty="0" smtClean="0"/>
              <a:t>)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729392"/>
            <a:ext cx="11029615" cy="367830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s = </a:t>
            </a:r>
            <a:r>
              <a:rPr lang="en-US" sz="2400" dirty="0" err="1"/>
              <a:t>audioread</a:t>
            </a:r>
            <a:r>
              <a:rPr lang="en-US" sz="2400" dirty="0"/>
              <a:t>('D:\</a:t>
            </a:r>
            <a:r>
              <a:rPr lang="en-US" sz="2400" dirty="0" err="1"/>
              <a:t>iut</a:t>
            </a:r>
            <a:r>
              <a:rPr lang="en-US" sz="2400" dirty="0"/>
              <a:t>\</a:t>
            </a:r>
            <a:r>
              <a:rPr lang="en-US" sz="2400" dirty="0" err="1"/>
              <a:t>dspLab</a:t>
            </a:r>
            <a:r>
              <a:rPr lang="en-US" sz="2400" dirty="0"/>
              <a:t>\men\m01ae.wav</a:t>
            </a:r>
            <a:r>
              <a:rPr lang="en-US" sz="2400" dirty="0" smtClean="0"/>
              <a:t>');</a:t>
            </a:r>
          </a:p>
          <a:p>
            <a:pPr algn="l" rtl="0"/>
            <a:r>
              <a:rPr lang="en-US" sz="2400" dirty="0"/>
              <a:t>S = </a:t>
            </a:r>
            <a:r>
              <a:rPr lang="en-US" sz="2400" dirty="0" err="1"/>
              <a:t>fft</a:t>
            </a:r>
            <a:r>
              <a:rPr lang="en-US" sz="2400" dirty="0"/>
              <a:t>(s</a:t>
            </a:r>
            <a:r>
              <a:rPr lang="en-US" sz="2400" dirty="0" smtClean="0"/>
              <a:t>);</a:t>
            </a:r>
          </a:p>
          <a:p>
            <a:pPr algn="l" rtl="0"/>
            <a:r>
              <a:rPr lang="en-US" sz="2400" dirty="0" err="1"/>
              <a:t>figure,plot</a:t>
            </a:r>
            <a:r>
              <a:rPr lang="en-US" sz="2400" dirty="0"/>
              <a:t>(1:16000/length(S):16000,abs(S))</a:t>
            </a:r>
            <a:endParaRPr lang="en-US" sz="2400" dirty="0" smtClean="0"/>
          </a:p>
          <a:p>
            <a:pPr algn="l" rtl="0"/>
            <a:endParaRPr lang="en-US" sz="2400" dirty="0"/>
          </a:p>
          <a:p>
            <a:pPr algn="l" rtl="0"/>
            <a:endParaRPr lang="en-US" sz="2400" dirty="0" smtClean="0"/>
          </a:p>
          <a:p>
            <a:pPr algn="l" rtl="0"/>
            <a:endParaRPr lang="en-US" sz="2400" dirty="0" smtClean="0"/>
          </a:p>
          <a:p>
            <a:pPr algn="l" rtl="0"/>
            <a:endParaRPr lang="fa-I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32" y="3261687"/>
            <a:ext cx="4560352" cy="3425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047929"/>
            <a:ext cx="5072144" cy="381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بررسی </a:t>
            </a:r>
            <a:r>
              <a:rPr lang="en-US" dirty="0" smtClean="0"/>
              <a:t>pitch</a:t>
            </a:r>
            <a:r>
              <a:rPr lang="fa-IR" dirty="0" smtClean="0"/>
              <a:t> فرکانسی: زن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52" y="2180495"/>
            <a:ext cx="11708343" cy="3678303"/>
          </a:xfrm>
        </p:spPr>
        <p:txBody>
          <a:bodyPr/>
          <a:lstStyle/>
          <a:p>
            <a:pPr algn="l" rtl="0"/>
            <a:r>
              <a:rPr lang="en-US" dirty="0" err="1"/>
              <a:t>figure,plot</a:t>
            </a:r>
            <a:r>
              <a:rPr lang="en-US" dirty="0"/>
              <a:t>(16000/length(</a:t>
            </a:r>
            <a:r>
              <a:rPr lang="en-US" dirty="0" err="1"/>
              <a:t>Sw</a:t>
            </a:r>
            <a:r>
              <a:rPr lang="en-US" dirty="0"/>
              <a:t>):16000/length(</a:t>
            </a:r>
            <a:r>
              <a:rPr lang="en-US" dirty="0" err="1"/>
              <a:t>Sw</a:t>
            </a:r>
            <a:r>
              <a:rPr lang="en-US" dirty="0"/>
              <a:t>):8000,abs(</a:t>
            </a:r>
            <a:r>
              <a:rPr lang="en-US" dirty="0" err="1"/>
              <a:t>Sw</a:t>
            </a:r>
            <a:r>
              <a:rPr lang="en-US" dirty="0"/>
              <a:t>(1:4149)))</a:t>
            </a:r>
          </a:p>
          <a:p>
            <a:pPr algn="l" rtl="0"/>
            <a:r>
              <a:rPr lang="en-US" dirty="0" err="1" smtClean="0"/>
              <a:t>xlabel</a:t>
            </a:r>
            <a:r>
              <a:rPr lang="en-US" dirty="0"/>
              <a:t>('Frequency(Hz)')</a:t>
            </a:r>
          </a:p>
          <a:p>
            <a:pPr algn="l" rtl="0"/>
            <a:r>
              <a:rPr lang="en-US" dirty="0" err="1" smtClean="0"/>
              <a:t>ylabel</a:t>
            </a:r>
            <a:r>
              <a:rPr lang="en-US" dirty="0"/>
              <a:t>('|</a:t>
            </a:r>
            <a:r>
              <a:rPr lang="en-US" dirty="0" err="1"/>
              <a:t>Sw</a:t>
            </a:r>
            <a:r>
              <a:rPr lang="en-US" dirty="0" smtClean="0"/>
              <a:t>|')</a:t>
            </a:r>
          </a:p>
          <a:p>
            <a:pPr algn="l" rtl="0"/>
            <a:r>
              <a:rPr lang="en-US" dirty="0" smtClean="0"/>
              <a:t>676-451=225</a:t>
            </a:r>
          </a:p>
          <a:p>
            <a:pPr algn="l" rtl="0"/>
            <a:r>
              <a:rPr lang="en-US" dirty="0" smtClean="0"/>
              <a:t>120-500Hz</a:t>
            </a:r>
            <a:endParaRPr lang="en-US" dirty="0"/>
          </a:p>
          <a:p>
            <a:pPr algn="l" rtl="0"/>
            <a:endParaRPr lang="en-US" dirty="0" smtClean="0"/>
          </a:p>
          <a:p>
            <a:pPr algn="l" rtl="0"/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968" y="2156104"/>
            <a:ext cx="6246327" cy="46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بررسی </a:t>
            </a:r>
            <a:r>
              <a:rPr lang="en-US" dirty="0" smtClean="0"/>
              <a:t>pitch</a:t>
            </a:r>
            <a:r>
              <a:rPr lang="fa-IR" dirty="0" smtClean="0"/>
              <a:t> فرکانسی: کودک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52" y="2180495"/>
            <a:ext cx="11708343" cy="367830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err="1" smtClean="0"/>
              <a:t>figure,plot</a:t>
            </a:r>
            <a:r>
              <a:rPr lang="en-US" sz="2400" dirty="0" smtClean="0"/>
              <a:t>(16000/length(Skid):16000/length(Skid):8000,abs(Skid(1:4149</a:t>
            </a:r>
            <a:r>
              <a:rPr lang="en-US" sz="2400" dirty="0"/>
              <a:t>)))</a:t>
            </a:r>
          </a:p>
          <a:p>
            <a:pPr algn="l" rtl="0"/>
            <a:r>
              <a:rPr lang="en-US" sz="2400" dirty="0" err="1" smtClean="0"/>
              <a:t>xlabel</a:t>
            </a:r>
            <a:r>
              <a:rPr lang="en-US" sz="2400" dirty="0"/>
              <a:t>('Frequency(Hz)')</a:t>
            </a:r>
          </a:p>
          <a:p>
            <a:pPr algn="l" rtl="0"/>
            <a:r>
              <a:rPr lang="en-US" sz="2400" dirty="0" err="1" smtClean="0"/>
              <a:t>ylabel</a:t>
            </a:r>
            <a:r>
              <a:rPr lang="en-US" sz="2400" dirty="0"/>
              <a:t>('|</a:t>
            </a:r>
            <a:r>
              <a:rPr lang="en-US" sz="2400" dirty="0" smtClean="0"/>
              <a:t>Skid|')</a:t>
            </a:r>
          </a:p>
          <a:p>
            <a:pPr algn="l" rtl="0"/>
            <a:r>
              <a:rPr lang="en-US" sz="2400" dirty="0" smtClean="0"/>
              <a:t>723-481=242</a:t>
            </a:r>
          </a:p>
          <a:p>
            <a:pPr algn="l" rtl="0"/>
            <a:endParaRPr lang="en-US" sz="2400" dirty="0"/>
          </a:p>
          <a:p>
            <a:pPr algn="l" rtl="0"/>
            <a:endParaRPr lang="en-US" sz="2400" dirty="0" smtClean="0"/>
          </a:p>
          <a:p>
            <a:pPr algn="l" rtl="0"/>
            <a:endParaRPr lang="fa-IR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815" y="2745704"/>
            <a:ext cx="5474480" cy="41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9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کاربردهای پردازش صحبت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تشخيص صحبت</a:t>
            </a:r>
          </a:p>
          <a:p>
            <a:r>
              <a:rPr lang="fa-IR" dirty="0" smtClean="0"/>
              <a:t>تشخيص موسيقی</a:t>
            </a:r>
          </a:p>
          <a:p>
            <a:r>
              <a:rPr lang="fa-IR" dirty="0" smtClean="0"/>
              <a:t>ساخت صحبت مصنوعی</a:t>
            </a:r>
          </a:p>
          <a:p>
            <a:r>
              <a:rPr lang="fa-IR" dirty="0" smtClean="0"/>
              <a:t>ساخت موسيقی مصنوعی</a:t>
            </a:r>
          </a:p>
          <a:p>
            <a:r>
              <a:rPr lang="fa-IR" smtClean="0"/>
              <a:t>فشرده سازی صحبت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122" t="21267" r="62094" b="19177"/>
          <a:stretch/>
        </p:blipFill>
        <p:spPr>
          <a:xfrm>
            <a:off x="621618" y="2238575"/>
            <a:ext cx="5959252" cy="3588140"/>
          </a:xfrm>
          <a:prstGeom prst="rect">
            <a:avLst/>
          </a:prstGeom>
          <a:ln w="38100" cap="rnd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8050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بررسی </a:t>
            </a:r>
            <a:r>
              <a:rPr lang="en-US" dirty="0" smtClean="0"/>
              <a:t>pitch</a:t>
            </a:r>
            <a:r>
              <a:rPr lang="fa-IR" dirty="0" smtClean="0"/>
              <a:t> فرکانسی: مرد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52" y="2180495"/>
            <a:ext cx="11708343" cy="367830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 err="1" smtClean="0"/>
              <a:t>figure,plot</a:t>
            </a:r>
            <a:r>
              <a:rPr lang="en-US" sz="2400" dirty="0" smtClean="0"/>
              <a:t>(16000/length(S):16000/length(S):8000,abs(S(1:4149</a:t>
            </a:r>
            <a:r>
              <a:rPr lang="en-US" sz="2400" dirty="0"/>
              <a:t>)))</a:t>
            </a:r>
          </a:p>
          <a:p>
            <a:pPr algn="l" rtl="0"/>
            <a:r>
              <a:rPr lang="en-US" sz="2400" dirty="0" err="1" smtClean="0"/>
              <a:t>xlabel</a:t>
            </a:r>
            <a:r>
              <a:rPr lang="en-US" sz="2400" dirty="0"/>
              <a:t>('Frequency(Hz)')</a:t>
            </a:r>
          </a:p>
          <a:p>
            <a:pPr algn="l" rtl="0"/>
            <a:r>
              <a:rPr lang="en-US" sz="2400" dirty="0" err="1" smtClean="0"/>
              <a:t>ylabel</a:t>
            </a:r>
            <a:r>
              <a:rPr lang="en-US" sz="2400" dirty="0"/>
              <a:t>('|</a:t>
            </a:r>
            <a:r>
              <a:rPr lang="en-US" sz="2400" dirty="0" smtClean="0"/>
              <a:t>S|')</a:t>
            </a:r>
          </a:p>
          <a:p>
            <a:pPr algn="l" rtl="0"/>
            <a:r>
              <a:rPr lang="en-US" sz="2400" dirty="0" smtClean="0"/>
              <a:t>666-501=165</a:t>
            </a:r>
          </a:p>
          <a:p>
            <a:pPr algn="l" rtl="0"/>
            <a:r>
              <a:rPr lang="en-US" sz="2400" dirty="0" smtClean="0"/>
              <a:t>50-250Hz</a:t>
            </a:r>
            <a:endParaRPr lang="en-US" sz="2400" dirty="0"/>
          </a:p>
          <a:p>
            <a:pPr algn="l" rtl="0"/>
            <a:endParaRPr lang="en-US" sz="2400" dirty="0" smtClean="0"/>
          </a:p>
          <a:p>
            <a:pPr algn="l" rtl="0"/>
            <a:endParaRPr lang="fa-I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064" y="2663485"/>
            <a:ext cx="5583936" cy="419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7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بررسی تاثير فرکانس نمونه برداری در پخش صدا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224" y="2180496"/>
            <a:ext cx="11029615" cy="3678303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/>
              <a:t>sound(s,16000)</a:t>
            </a:r>
          </a:p>
          <a:p>
            <a:pPr algn="l" rtl="0"/>
            <a:r>
              <a:rPr lang="en-US" sz="2400" dirty="0" smtClean="0"/>
              <a:t>sound(s,48000)</a:t>
            </a:r>
          </a:p>
          <a:p>
            <a:pPr algn="r"/>
            <a:r>
              <a:rPr lang="fa-IR" sz="2400" dirty="0" smtClean="0"/>
              <a:t>منجر به جمع شدن سيگنال در حوزه زمان می شود: زير شنيده می شود</a:t>
            </a:r>
            <a:endParaRPr lang="en-US" sz="2400" dirty="0"/>
          </a:p>
          <a:p>
            <a:pPr algn="l" rtl="0"/>
            <a:r>
              <a:rPr lang="en-US" sz="2400" dirty="0" smtClean="0"/>
              <a:t>sound(s,8000)</a:t>
            </a:r>
          </a:p>
          <a:p>
            <a:r>
              <a:rPr lang="fa-IR" sz="2400" dirty="0"/>
              <a:t>منجر به </a:t>
            </a:r>
            <a:r>
              <a:rPr lang="fa-IR" sz="2400" dirty="0" smtClean="0"/>
              <a:t>باز </a:t>
            </a:r>
            <a:r>
              <a:rPr lang="fa-IR" sz="2400" dirty="0"/>
              <a:t>شدن سيگنال در حوزه زمان می شود: </a:t>
            </a:r>
            <a:r>
              <a:rPr lang="fa-IR" sz="2400" dirty="0" smtClean="0"/>
              <a:t>بم </a:t>
            </a:r>
            <a:r>
              <a:rPr lang="fa-IR" sz="2400" dirty="0"/>
              <a:t>شنيده می </a:t>
            </a:r>
            <a:r>
              <a:rPr lang="fa-IR" sz="2400" dirty="0" smtClean="0"/>
              <a:t>شود</a:t>
            </a:r>
          </a:p>
          <a:p>
            <a:r>
              <a:rPr lang="fa-IR" sz="2400" dirty="0" smtClean="0"/>
              <a:t>صدای قابل شنيدن: </a:t>
            </a:r>
            <a:r>
              <a:rPr lang="en-US" sz="2400" dirty="0" smtClean="0"/>
              <a:t>50-15kHz</a:t>
            </a:r>
            <a:endParaRPr lang="fa-IR" sz="2400" dirty="0" smtClean="0"/>
          </a:p>
          <a:p>
            <a:endParaRPr lang="fa-IR" sz="2400" dirty="0"/>
          </a:p>
          <a:p>
            <a:pPr algn="r"/>
            <a:endParaRPr lang="fa-IR" sz="2400" dirty="0" smtClean="0"/>
          </a:p>
          <a:p>
            <a:pPr algn="r"/>
            <a:endParaRPr lang="fa-IR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188976" y="3864865"/>
            <a:ext cx="6382512" cy="2816352"/>
            <a:chOff x="457200" y="2917825"/>
            <a:chExt cx="8153400" cy="3302000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>
              <a:off x="914400" y="3070225"/>
              <a:ext cx="0" cy="3048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914400" y="4518025"/>
              <a:ext cx="7620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914400" y="2917825"/>
              <a:ext cx="7620000" cy="3302000"/>
            </a:xfrm>
            <a:custGeom>
              <a:avLst/>
              <a:gdLst>
                <a:gd name="T0" fmla="*/ 0 w 4800"/>
                <a:gd name="T1" fmla="*/ 864 h 2080"/>
                <a:gd name="T2" fmla="*/ 288 w 4800"/>
                <a:gd name="T3" fmla="*/ 480 h 2080"/>
                <a:gd name="T4" fmla="*/ 768 w 4800"/>
                <a:gd name="T5" fmla="*/ 1248 h 2080"/>
                <a:gd name="T6" fmla="*/ 1392 w 4800"/>
                <a:gd name="T7" fmla="*/ 192 h 2080"/>
                <a:gd name="T8" fmla="*/ 2256 w 4800"/>
                <a:gd name="T9" fmla="*/ 2016 h 2080"/>
                <a:gd name="T10" fmla="*/ 2976 w 4800"/>
                <a:gd name="T11" fmla="*/ 432 h 2080"/>
                <a:gd name="T12" fmla="*/ 3552 w 4800"/>
                <a:gd name="T13" fmla="*/ 1536 h 2080"/>
                <a:gd name="T14" fmla="*/ 3936 w 4800"/>
                <a:gd name="T15" fmla="*/ 48 h 2080"/>
                <a:gd name="T16" fmla="*/ 4512 w 4800"/>
                <a:gd name="T17" fmla="*/ 1824 h 2080"/>
                <a:gd name="T18" fmla="*/ 4800 w 4800"/>
                <a:gd name="T19" fmla="*/ 1584 h 20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00" h="2080">
                  <a:moveTo>
                    <a:pt x="0" y="864"/>
                  </a:moveTo>
                  <a:cubicBezTo>
                    <a:pt x="80" y="640"/>
                    <a:pt x="160" y="416"/>
                    <a:pt x="288" y="480"/>
                  </a:cubicBezTo>
                  <a:cubicBezTo>
                    <a:pt x="416" y="544"/>
                    <a:pt x="584" y="1296"/>
                    <a:pt x="768" y="1248"/>
                  </a:cubicBezTo>
                  <a:cubicBezTo>
                    <a:pt x="952" y="1200"/>
                    <a:pt x="1144" y="64"/>
                    <a:pt x="1392" y="192"/>
                  </a:cubicBezTo>
                  <a:cubicBezTo>
                    <a:pt x="1640" y="320"/>
                    <a:pt x="1992" y="1976"/>
                    <a:pt x="2256" y="2016"/>
                  </a:cubicBezTo>
                  <a:cubicBezTo>
                    <a:pt x="2520" y="2056"/>
                    <a:pt x="2760" y="512"/>
                    <a:pt x="2976" y="432"/>
                  </a:cubicBezTo>
                  <a:cubicBezTo>
                    <a:pt x="3192" y="352"/>
                    <a:pt x="3392" y="1600"/>
                    <a:pt x="3552" y="1536"/>
                  </a:cubicBezTo>
                  <a:cubicBezTo>
                    <a:pt x="3712" y="1472"/>
                    <a:pt x="3776" y="0"/>
                    <a:pt x="3936" y="48"/>
                  </a:cubicBezTo>
                  <a:cubicBezTo>
                    <a:pt x="4096" y="96"/>
                    <a:pt x="4368" y="1568"/>
                    <a:pt x="4512" y="1824"/>
                  </a:cubicBezTo>
                  <a:cubicBezTo>
                    <a:pt x="4656" y="2080"/>
                    <a:pt x="4728" y="1832"/>
                    <a:pt x="4800" y="1584"/>
                  </a:cubicBezTo>
                </a:path>
              </a:pathLst>
            </a:cu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1371600" y="3679825"/>
              <a:ext cx="0" cy="838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1828800" y="4518025"/>
              <a:ext cx="0" cy="76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286000" y="4518025"/>
              <a:ext cx="0" cy="228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2743200" y="3603625"/>
              <a:ext cx="0" cy="914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3200400" y="3298825"/>
              <a:ext cx="0" cy="1219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3657600" y="4289425"/>
              <a:ext cx="0" cy="228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114800" y="4518025"/>
              <a:ext cx="0" cy="10668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4572000" y="4518025"/>
              <a:ext cx="0" cy="16002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5029200" y="4518025"/>
              <a:ext cx="0" cy="609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V="1">
              <a:off x="5486400" y="3832225"/>
              <a:ext cx="0" cy="6858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5943600" y="3984625"/>
              <a:ext cx="0" cy="533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6400800" y="4518025"/>
              <a:ext cx="0" cy="6858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6858000" y="4137025"/>
              <a:ext cx="0" cy="3810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 flipV="1">
              <a:off x="7315200" y="3222625"/>
              <a:ext cx="0" cy="1295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>
              <a:off x="7772400" y="4518025"/>
              <a:ext cx="0" cy="3048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8229600" y="4518025"/>
              <a:ext cx="0" cy="14478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3429000" y="3298825"/>
              <a:ext cx="23622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fa-IR" u="none" dirty="0">
                  <a:latin typeface="Verdana" panose="020B0604030504040204" pitchFamily="34" charset="0"/>
                  <a:cs typeface="Arial" panose="020B0604020202020204" pitchFamily="34" charset="0"/>
                </a:rPr>
                <a:t>Sampling points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7848600" y="4151313"/>
              <a:ext cx="76200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fa-IR" u="none">
                  <a:latin typeface="Verdana" panose="020B0604030504040204" pitchFamily="34" charset="0"/>
                  <a:cs typeface="Arial" panose="020B0604020202020204" pitchFamily="34" charset="0"/>
                </a:rPr>
                <a:t>Time</a:t>
              </a:r>
            </a:p>
          </p:txBody>
        </p:sp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 rot="10800000">
              <a:off x="457200" y="3171825"/>
              <a:ext cx="458788" cy="1028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fa-IR" u="none">
                  <a:latin typeface="Verdana" panose="020B0604030504040204" pitchFamily="34" charset="0"/>
                  <a:cs typeface="Arial" panose="020B0604020202020204" pitchFamily="34" charset="0"/>
                </a:rPr>
                <a:t>Voltage</a:t>
              </a: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1143000" y="5432425"/>
              <a:ext cx="274320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  <a:spcBef>
                  <a:spcPct val="50000"/>
                </a:spcBef>
                <a:buFontTx/>
                <a:buNone/>
              </a:pPr>
              <a:r>
                <a:rPr lang="en-US" altLang="fa-IR" u="none">
                  <a:latin typeface="Verdana" panose="020B0604030504040204" pitchFamily="34" charset="0"/>
                  <a:cs typeface="Arial" panose="020B0604020202020204" pitchFamily="34" charset="0"/>
                </a:rPr>
                <a:t>Analog speech signal</a:t>
              </a: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200400" y="4975225"/>
              <a:ext cx="6858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914400" y="4289425"/>
              <a:ext cx="0" cy="2286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4191000" y="3629025"/>
              <a:ext cx="838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H="1">
              <a:off x="4114800" y="3629025"/>
              <a:ext cx="76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4191000" y="3629025"/>
              <a:ext cx="3810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a-IR"/>
            </a:p>
          </p:txBody>
        </p:sp>
      </p:grpSp>
    </p:spTree>
    <p:extLst>
      <p:ext uri="{BB962C8B-B14F-4D97-AF65-F5344CB8AC3E}">
        <p14:creationId xmlns:p14="http://schemas.microsoft.com/office/powerpoint/2010/main" val="155062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بررسی تاثير فاز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گوش ما به فاز تقريبا غير حساس است</a:t>
            </a:r>
          </a:p>
          <a:p>
            <a:pPr algn="l" rtl="0"/>
            <a:r>
              <a:rPr lang="en-US" dirty="0"/>
              <a:t>S1 = abs(S);</a:t>
            </a:r>
          </a:p>
          <a:p>
            <a:pPr algn="l" rtl="0"/>
            <a:r>
              <a:rPr lang="en-US" dirty="0" smtClean="0"/>
              <a:t>s1 </a:t>
            </a:r>
            <a:r>
              <a:rPr lang="en-US" dirty="0"/>
              <a:t>= </a:t>
            </a:r>
            <a:r>
              <a:rPr lang="en-US" dirty="0" err="1"/>
              <a:t>ifft</a:t>
            </a:r>
            <a:r>
              <a:rPr lang="en-US" dirty="0"/>
              <a:t>(S1);</a:t>
            </a:r>
          </a:p>
          <a:p>
            <a:pPr algn="l" rtl="0"/>
            <a:r>
              <a:rPr lang="en-US" dirty="0" smtClean="0"/>
              <a:t>sound(real(s1</a:t>
            </a:r>
            <a:r>
              <a:rPr lang="en-US" dirty="0"/>
              <a:t>),16000</a:t>
            </a:r>
            <a:r>
              <a:rPr lang="en-US" dirty="0" smtClean="0"/>
              <a:t>)</a:t>
            </a:r>
          </a:p>
          <a:p>
            <a:pPr algn="r"/>
            <a:r>
              <a:rPr lang="fa-IR" dirty="0" smtClean="0"/>
              <a:t>نتيجه؟ </a:t>
            </a:r>
            <a:endParaRPr lang="en-US" dirty="0" smtClean="0"/>
          </a:p>
          <a:p>
            <a:pPr algn="l" rtl="0"/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9986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دسته بندی آواها (واجها): واکه/همخوان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a-IR" dirty="0" smtClean="0"/>
              <a:t>شکل موج زمانی</a:t>
            </a:r>
          </a:p>
          <a:p>
            <a:r>
              <a:rPr lang="fa-IR" dirty="0" smtClean="0"/>
              <a:t>مشخصات فرکانسی</a:t>
            </a:r>
          </a:p>
          <a:p>
            <a:r>
              <a:rPr lang="fa-IR" dirty="0" smtClean="0"/>
              <a:t>شيوه گويش (توليد)</a:t>
            </a:r>
          </a:p>
          <a:p>
            <a:r>
              <a:rPr lang="fa-IR" dirty="0" smtClean="0"/>
              <a:t>مکان گويش</a:t>
            </a:r>
          </a:p>
          <a:p>
            <a:r>
              <a:rPr lang="fa-IR" dirty="0" smtClean="0"/>
              <a:t>نوع تحريک (واک دار، بی واک)</a:t>
            </a:r>
          </a:p>
          <a:p>
            <a:r>
              <a:rPr lang="fa-IR" dirty="0" smtClean="0"/>
              <a:t>ايستانی واج (هندسه ثابت يا غيرثابت)</a:t>
            </a:r>
          </a:p>
          <a:p>
            <a:r>
              <a:rPr lang="fa-IR" dirty="0" smtClean="0"/>
              <a:t>فارسی: 32 واج/انگليسی: 41 واج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992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ايستانی واج: مداوم/گذرا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a-IR" dirty="0" smtClean="0"/>
              <a:t>واکه مرکب</a:t>
            </a:r>
          </a:p>
          <a:p>
            <a:pPr lvl="1"/>
            <a:r>
              <a:rPr lang="en-US" dirty="0" smtClean="0"/>
              <a:t>Pie	</a:t>
            </a:r>
          </a:p>
          <a:p>
            <a:pPr lvl="1"/>
            <a:r>
              <a:rPr lang="en-US" dirty="0" smtClean="0"/>
              <a:t>Out</a:t>
            </a:r>
          </a:p>
          <a:p>
            <a:pPr lvl="1"/>
            <a:r>
              <a:rPr lang="en-US" dirty="0" smtClean="0"/>
              <a:t>Toy</a:t>
            </a:r>
            <a:endParaRPr lang="fa-IR" dirty="0" smtClean="0"/>
          </a:p>
          <a:p>
            <a:r>
              <a:rPr lang="fa-IR" dirty="0" smtClean="0"/>
              <a:t>فارسی</a:t>
            </a:r>
          </a:p>
          <a:p>
            <a:pPr lvl="1"/>
            <a:r>
              <a:rPr lang="fa-IR" dirty="0" smtClean="0"/>
              <a:t>قيمه/عيش/عيب</a:t>
            </a:r>
          </a:p>
          <a:p>
            <a:pPr lvl="1"/>
            <a:r>
              <a:rPr lang="fa-IR" dirty="0" smtClean="0"/>
              <a:t>موج/فوج/اوج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200" t="5667" r="28700" b="-113"/>
          <a:stretch/>
        </p:blipFill>
        <p:spPr>
          <a:xfrm>
            <a:off x="329184" y="237744"/>
            <a:ext cx="5254752" cy="647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9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جدول واجها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در انگليسی 13 واکه داريم</a:t>
            </a:r>
          </a:p>
          <a:p>
            <a:r>
              <a:rPr lang="fa-IR" dirty="0" smtClean="0"/>
              <a:t>در فارسی 6 واکه داريم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575" t="6601" r="31525" b="910"/>
          <a:stretch/>
        </p:blipFill>
        <p:spPr>
          <a:xfrm rot="5400000">
            <a:off x="1127192" y="156156"/>
            <a:ext cx="5918399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1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تفاوت واکه ها در محل ادا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محل انقباض بين زبان و گام </a:t>
            </a:r>
          </a:p>
          <a:p>
            <a:r>
              <a:rPr lang="fa-IR" dirty="0" smtClean="0"/>
              <a:t>ميزان انقباض محل توليد صدا</a:t>
            </a:r>
          </a:p>
          <a:p>
            <a:r>
              <a:rPr lang="fa-IR" dirty="0" smtClean="0"/>
              <a:t>شکل حنجره هنگام ادای واج</a:t>
            </a:r>
          </a:p>
          <a:p>
            <a:r>
              <a:rPr lang="fa-IR" dirty="0" smtClean="0"/>
              <a:t>شيوه تحريک</a:t>
            </a:r>
          </a:p>
          <a:p>
            <a:r>
              <a:rPr lang="en-US" dirty="0" smtClean="0"/>
              <a:t>/x/</a:t>
            </a:r>
            <a:r>
              <a:rPr lang="fa-IR" dirty="0" smtClean="0"/>
              <a:t> واکه خنثی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900" t="26122" r="26701" b="11981"/>
          <a:stretch/>
        </p:blipFill>
        <p:spPr>
          <a:xfrm>
            <a:off x="195072" y="2180496"/>
            <a:ext cx="6632448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4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چند واکه و طيف آنها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مفهوم فرمنت</a:t>
            </a:r>
          </a:p>
          <a:p>
            <a:r>
              <a:rPr lang="en-US" dirty="0" smtClean="0"/>
              <a:t>f1</a:t>
            </a:r>
            <a:r>
              <a:rPr lang="fa-IR" dirty="0" smtClean="0"/>
              <a:t>، </a:t>
            </a:r>
            <a:r>
              <a:rPr lang="en-US" dirty="0" smtClean="0"/>
              <a:t>f2</a:t>
            </a:r>
            <a:r>
              <a:rPr lang="fa-IR" dirty="0" smtClean="0"/>
              <a:t> و فرمنتهای بالاتر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500" t="7446" r="29800" b="3444"/>
          <a:stretch/>
        </p:blipFill>
        <p:spPr>
          <a:xfrm>
            <a:off x="581192" y="702156"/>
            <a:ext cx="5693664" cy="610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05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قانونهای ارتباط شکل طيف و محل ادای حرف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محل و شدت انقباض</a:t>
            </a:r>
          </a:p>
          <a:p>
            <a:r>
              <a:rPr lang="fa-IR" dirty="0" smtClean="0"/>
              <a:t>طول لوله صوتی: فرمنتهای بالاتر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000" t="21853" r="22700" b="3800"/>
          <a:stretch/>
        </p:blipFill>
        <p:spPr>
          <a:xfrm>
            <a:off x="105704" y="1862260"/>
            <a:ext cx="7067034" cy="48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محل فرمنت واکه های مختلف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900" t="23453" r="23200" b="11270"/>
          <a:stretch/>
        </p:blipFill>
        <p:spPr>
          <a:xfrm>
            <a:off x="109728" y="2011680"/>
            <a:ext cx="7668768" cy="4474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500" t="10720" r="29600" b="6646"/>
          <a:stretch/>
        </p:blipFill>
        <p:spPr>
          <a:xfrm>
            <a:off x="7876032" y="2401824"/>
            <a:ext cx="3942569" cy="38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مباحث لازم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سيستم شنوايی انسان</a:t>
            </a:r>
          </a:p>
          <a:p>
            <a:r>
              <a:rPr lang="fa-IR" dirty="0" smtClean="0"/>
              <a:t>پردازش سيگنال</a:t>
            </a:r>
          </a:p>
          <a:p>
            <a:r>
              <a:rPr lang="en-US" dirty="0" smtClean="0"/>
              <a:t>MATLAB</a:t>
            </a:r>
          </a:p>
          <a:p>
            <a:r>
              <a:rPr lang="fa-IR" dirty="0" smtClean="0"/>
              <a:t>يادگيری ماشين</a:t>
            </a:r>
          </a:p>
          <a:p>
            <a:r>
              <a:rPr lang="fa-IR" dirty="0" smtClean="0"/>
              <a:t>کدينگ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250" t="3311" r="19625" b="-1581"/>
          <a:stretch/>
        </p:blipFill>
        <p:spPr>
          <a:xfrm>
            <a:off x="459272" y="76200"/>
            <a:ext cx="7330440" cy="6736080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11010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طيف </a:t>
            </a:r>
            <a:r>
              <a:rPr lang="en-US" dirty="0" smtClean="0"/>
              <a:t>/@/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765968"/>
            <a:ext cx="11029615" cy="3678303"/>
          </a:xfrm>
        </p:spPr>
        <p:txBody>
          <a:bodyPr>
            <a:normAutofit/>
          </a:bodyPr>
          <a:lstStyle/>
          <a:p>
            <a:pPr algn="l" rtl="0"/>
            <a:r>
              <a:rPr lang="en-US" sz="2000" dirty="0" err="1"/>
              <a:t>ss</a:t>
            </a:r>
            <a:r>
              <a:rPr lang="en-US" sz="2000" dirty="0"/>
              <a:t> = s(3001:8000);</a:t>
            </a:r>
          </a:p>
          <a:p>
            <a:pPr algn="l" rtl="0"/>
            <a:r>
              <a:rPr lang="en-US" sz="2000" dirty="0" smtClean="0"/>
              <a:t>SS </a:t>
            </a:r>
            <a:r>
              <a:rPr lang="en-US" sz="2000" dirty="0"/>
              <a:t>= </a:t>
            </a:r>
            <a:r>
              <a:rPr lang="en-US" sz="2000" dirty="0" err="1"/>
              <a:t>fft</a:t>
            </a:r>
            <a:r>
              <a:rPr lang="en-US" sz="2000" dirty="0"/>
              <a:t>(</a:t>
            </a:r>
            <a:r>
              <a:rPr lang="en-US" sz="2000" dirty="0" err="1"/>
              <a:t>ss</a:t>
            </a:r>
            <a:r>
              <a:rPr lang="en-US" sz="2000" dirty="0" smtClean="0"/>
              <a:t>);</a:t>
            </a:r>
          </a:p>
          <a:p>
            <a:pPr algn="l" rtl="0"/>
            <a:r>
              <a:rPr lang="en-US" sz="2000" dirty="0" err="1"/>
              <a:t>figure,plot</a:t>
            </a:r>
            <a:r>
              <a:rPr lang="en-US" sz="2000" dirty="0"/>
              <a:t>(16000/length(SS):16000/length(SS):8000,abs(SS(1:2500</a:t>
            </a:r>
            <a:r>
              <a:rPr lang="en-US" sz="2000" dirty="0" smtClean="0"/>
              <a:t>)))</a:t>
            </a:r>
          </a:p>
          <a:p>
            <a:pPr algn="l" rtl="0"/>
            <a:r>
              <a:rPr lang="en-US" sz="2000" dirty="0" err="1"/>
              <a:t>figure,plot</a:t>
            </a:r>
            <a:r>
              <a:rPr lang="en-US" sz="2000" dirty="0"/>
              <a:t>(-8000:16000/length(SS):8000-16000/length(SS),</a:t>
            </a:r>
            <a:r>
              <a:rPr lang="en-US" sz="2000" dirty="0" err="1"/>
              <a:t>fftshift</a:t>
            </a:r>
            <a:r>
              <a:rPr lang="en-US" sz="2000" dirty="0"/>
              <a:t>(abs(SS</a:t>
            </a:r>
            <a:r>
              <a:rPr lang="en-US" sz="2000" dirty="0" smtClean="0"/>
              <a:t>)))</a:t>
            </a:r>
          </a:p>
          <a:p>
            <a:pPr algn="l" rtl="0"/>
            <a:endParaRPr lang="en-US" sz="2000" dirty="0"/>
          </a:p>
          <a:p>
            <a:pPr algn="l" rtl="0"/>
            <a:endParaRPr lang="en-US" sz="2000" dirty="0" smtClean="0"/>
          </a:p>
          <a:p>
            <a:pPr algn="l" rtl="0"/>
            <a:endParaRPr lang="en-US" sz="2000" dirty="0"/>
          </a:p>
          <a:p>
            <a:pPr algn="l" rtl="0"/>
            <a:endParaRPr lang="fa-I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512" y="3432375"/>
            <a:ext cx="4560352" cy="3425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392" y="3432374"/>
            <a:ext cx="4560352" cy="34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31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همخوانها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800" t="21497" r="9399" b="6289"/>
          <a:stretch/>
        </p:blipFill>
        <p:spPr>
          <a:xfrm>
            <a:off x="1280160" y="1983356"/>
            <a:ext cx="9412224" cy="450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طيف همخوانها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شبيه به نويز سفيد است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600" t="8690" r="22300" b="1132"/>
          <a:stretch/>
        </p:blipFill>
        <p:spPr>
          <a:xfrm>
            <a:off x="689678" y="853440"/>
            <a:ext cx="650360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5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اثر خیشومی شدن بر طيف واکه </a:t>
            </a:r>
            <a:r>
              <a:rPr lang="en-US" dirty="0" smtClean="0"/>
              <a:t>/</a:t>
            </a:r>
            <a:r>
              <a:rPr lang="en-US" sz="4000" cap="none" dirty="0" smtClean="0"/>
              <a:t>a</a:t>
            </a:r>
            <a:r>
              <a:rPr lang="en-US" dirty="0" smtClean="0"/>
              <a:t>/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000" t="14738" r="34000" b="14649"/>
          <a:stretch/>
        </p:blipFill>
        <p:spPr>
          <a:xfrm>
            <a:off x="3377184" y="1865376"/>
            <a:ext cx="4632960" cy="484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4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مدلسازی توليد گفتار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183" y="2180496"/>
            <a:ext cx="4992624" cy="3678303"/>
          </a:xfrm>
        </p:spPr>
        <p:txBody>
          <a:bodyPr>
            <a:normAutofit lnSpcReduction="10000"/>
          </a:bodyPr>
          <a:lstStyle/>
          <a:p>
            <a:r>
              <a:rPr lang="fa-IR" dirty="0" smtClean="0"/>
              <a:t>تحريک منبع: </a:t>
            </a:r>
            <a:r>
              <a:rPr lang="en-US" dirty="0" smtClean="0"/>
              <a:t>u(t)</a:t>
            </a:r>
            <a:endParaRPr lang="fa-IR" dirty="0" smtClean="0"/>
          </a:p>
          <a:p>
            <a:r>
              <a:rPr lang="fa-IR" dirty="0" smtClean="0"/>
              <a:t>شکل دهی لوله صوتی: </a:t>
            </a:r>
            <a:r>
              <a:rPr lang="en-US" dirty="0" smtClean="0"/>
              <a:t>H(</a:t>
            </a:r>
            <a:r>
              <a:rPr lang="el-GR" dirty="0" smtClean="0"/>
              <a:t>Ω</a:t>
            </a:r>
            <a:r>
              <a:rPr lang="en-US" dirty="0" smtClean="0"/>
              <a:t>)</a:t>
            </a:r>
            <a:endParaRPr lang="fa-IR" dirty="0" smtClean="0"/>
          </a:p>
          <a:p>
            <a:r>
              <a:rPr lang="fa-IR" dirty="0" smtClean="0"/>
              <a:t>اثر تشعشع گفتار: </a:t>
            </a:r>
            <a:r>
              <a:rPr lang="en-US" dirty="0" smtClean="0"/>
              <a:t>R(</a:t>
            </a:r>
            <a:r>
              <a:rPr lang="el-GR" dirty="0" smtClean="0"/>
              <a:t>Ω</a:t>
            </a:r>
            <a:r>
              <a:rPr lang="en-US" dirty="0" smtClean="0"/>
              <a:t>)</a:t>
            </a:r>
            <a:endParaRPr lang="fa-IR" dirty="0" smtClean="0"/>
          </a:p>
          <a:p>
            <a:r>
              <a:rPr lang="fa-IR" dirty="0" smtClean="0"/>
              <a:t>فرضها:</a:t>
            </a:r>
          </a:p>
          <a:p>
            <a:pPr lvl="1"/>
            <a:r>
              <a:rPr lang="fa-IR" dirty="0" smtClean="0"/>
              <a:t>سيستم خطی است</a:t>
            </a:r>
          </a:p>
          <a:p>
            <a:pPr lvl="1"/>
            <a:r>
              <a:rPr lang="fa-IR" dirty="0" smtClean="0"/>
              <a:t>منبع و لوله صوتی مستقل هستند</a:t>
            </a:r>
          </a:p>
          <a:p>
            <a:pPr lvl="1"/>
            <a:r>
              <a:rPr lang="fa-IR" dirty="0" smtClean="0"/>
              <a:t>انتشار صفحه ای فلو در لوله صوتی</a:t>
            </a:r>
            <a:endParaRPr lang="fa-I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60704" y="2113440"/>
            <a:ext cx="5557479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8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Zar" panose="00000400000000000000" pitchFamily="2" charset="-78"/>
              </a:defRPr>
            </a:lvl1pPr>
            <a:lvl2pPr marL="630000" indent="-306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4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Zar" panose="00000400000000000000" pitchFamily="2" charset="-78"/>
              </a:defRPr>
            </a:lvl2pPr>
            <a:lvl3pPr marL="900000" indent="-270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20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Zar" panose="00000400000000000000" pitchFamily="2" charset="-78"/>
              </a:defRPr>
            </a:lvl3pPr>
            <a:lvl4pPr marL="124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Zar" panose="00000400000000000000" pitchFamily="2" charset="-78"/>
              </a:defRPr>
            </a:lvl4pPr>
            <a:lvl5pPr marL="1602000" indent="-2340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 baseline="0">
                <a:solidFill>
                  <a:schemeClr val="tx1"/>
                </a:solidFill>
                <a:latin typeface="Arial Unicode MS" panose="020B0604020202020204" pitchFamily="34" charset="-128"/>
                <a:ea typeface="+mn-ea"/>
                <a:cs typeface="Zar" panose="00000400000000000000" pitchFamily="2" charset="-78"/>
              </a:defRPr>
            </a:lvl5pPr>
            <a:lvl6pPr marL="19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r" defTabSz="457200" rtl="1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 smtClean="0"/>
              <a:t>نرخ ارتعاش لوله صوتی:</a:t>
            </a:r>
          </a:p>
          <a:p>
            <a:pPr lvl="1"/>
            <a:r>
              <a:rPr lang="fa-IR" dirty="0" smtClean="0"/>
              <a:t>فشار هوای پمپ شده از ريه</a:t>
            </a:r>
          </a:p>
          <a:p>
            <a:pPr lvl="1"/>
            <a:r>
              <a:rPr lang="fa-IR" dirty="0" smtClean="0"/>
              <a:t>ميزان کشيدگی و سفتی تارهای صوتی</a:t>
            </a:r>
          </a:p>
          <a:p>
            <a:pPr lvl="1"/>
            <a:r>
              <a:rPr lang="fa-IR" dirty="0" smtClean="0"/>
              <a:t>مساحت چاکنای در زمان بازبودن تار صوتی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3794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8161" y="1584960"/>
            <a:ext cx="9768840" cy="5273040"/>
            <a:chOff x="1905001" y="1981200"/>
            <a:chExt cx="7086599" cy="4038600"/>
          </a:xfrm>
        </p:grpSpPr>
        <p:sp>
          <p:nvSpPr>
            <p:cNvPr id="101380" name="Text Box 4"/>
            <p:cNvSpPr txBox="1">
              <a:spLocks noChangeArrowheads="1"/>
            </p:cNvSpPr>
            <p:nvPr/>
          </p:nvSpPr>
          <p:spPr bwMode="auto">
            <a:xfrm>
              <a:off x="2028825" y="2514600"/>
              <a:ext cx="781050" cy="565740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400" dirty="0"/>
                <a:t>Impulse train generator</a:t>
              </a:r>
              <a:endParaRPr lang="en-GB" altLang="fa-IR" sz="1400" dirty="0"/>
            </a:p>
          </p:txBody>
        </p:sp>
        <p:sp>
          <p:nvSpPr>
            <p:cNvPr id="101381" name="Text Box 5"/>
            <p:cNvSpPr txBox="1">
              <a:spLocks noChangeArrowheads="1"/>
            </p:cNvSpPr>
            <p:nvPr/>
          </p:nvSpPr>
          <p:spPr bwMode="auto">
            <a:xfrm>
              <a:off x="3306764" y="2339520"/>
              <a:ext cx="782637" cy="825037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fa-IR" sz="1600" dirty="0"/>
                <a:t>Glotal</a:t>
              </a:r>
              <a:r>
                <a:rPr lang="en-US" altLang="fa-IR" sz="1600" dirty="0"/>
                <a:t> pulse model G(Z)</a:t>
              </a:r>
              <a:endParaRPr lang="en-GB" altLang="fa-IR" sz="1600" dirty="0"/>
            </a:p>
          </p:txBody>
        </p:sp>
        <p:sp>
          <p:nvSpPr>
            <p:cNvPr id="101382" name="Text Box 6"/>
            <p:cNvSpPr txBox="1">
              <a:spLocks noChangeArrowheads="1"/>
            </p:cNvSpPr>
            <p:nvPr/>
          </p:nvSpPr>
          <p:spPr bwMode="auto">
            <a:xfrm>
              <a:off x="3306764" y="4313146"/>
              <a:ext cx="782637" cy="565740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400" dirty="0"/>
                <a:t>Random </a:t>
              </a:r>
              <a:r>
                <a:rPr lang="en-US" altLang="fa-IR" sz="1400" dirty="0" smtClean="0"/>
                <a:t>noise </a:t>
              </a:r>
              <a:r>
                <a:rPr lang="en-US" altLang="fa-IR" sz="1400" dirty="0"/>
                <a:t>generator</a:t>
              </a:r>
              <a:endParaRPr lang="en-GB" altLang="fa-IR" sz="1400" dirty="0"/>
            </a:p>
          </p:txBody>
        </p:sp>
        <p:sp>
          <p:nvSpPr>
            <p:cNvPr id="101383" name="Text Box 7"/>
            <p:cNvSpPr txBox="1">
              <a:spLocks noChangeArrowheads="1"/>
            </p:cNvSpPr>
            <p:nvPr/>
          </p:nvSpPr>
          <p:spPr bwMode="auto">
            <a:xfrm>
              <a:off x="5794376" y="3454400"/>
              <a:ext cx="855663" cy="565740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200" dirty="0"/>
                <a:t>Vocal tract model 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fa-IR" sz="1200" dirty="0"/>
                <a:t>H</a:t>
              </a:r>
              <a:r>
                <a:rPr lang="en-US" altLang="fa-IR" sz="1200" dirty="0" smtClean="0"/>
                <a:t>(Z</a:t>
              </a:r>
              <a:r>
                <a:rPr lang="en-US" altLang="fa-IR" sz="1200" dirty="0"/>
                <a:t>)</a:t>
              </a:r>
              <a:endParaRPr lang="en-GB" altLang="fa-IR" sz="1200" dirty="0"/>
            </a:p>
          </p:txBody>
        </p:sp>
        <p:sp>
          <p:nvSpPr>
            <p:cNvPr id="101384" name="Text Box 8"/>
            <p:cNvSpPr txBox="1">
              <a:spLocks noChangeArrowheads="1"/>
            </p:cNvSpPr>
            <p:nvPr/>
          </p:nvSpPr>
          <p:spPr bwMode="auto">
            <a:xfrm>
              <a:off x="7216776" y="3508466"/>
              <a:ext cx="765175" cy="400732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400"/>
                <a:t>Radiation model R(Z)</a:t>
              </a:r>
              <a:endParaRPr lang="en-GB" altLang="fa-IR" sz="1400"/>
            </a:p>
          </p:txBody>
        </p:sp>
        <p:grpSp>
          <p:nvGrpSpPr>
            <p:cNvPr id="101415" name="Group 39"/>
            <p:cNvGrpSpPr>
              <a:grpSpLocks/>
            </p:cNvGrpSpPr>
            <p:nvPr/>
          </p:nvGrpSpPr>
          <p:grpSpPr bwMode="auto">
            <a:xfrm>
              <a:off x="1905001" y="3176588"/>
              <a:ext cx="1065213" cy="481012"/>
              <a:chOff x="480" y="2354"/>
              <a:chExt cx="960" cy="454"/>
            </a:xfrm>
          </p:grpSpPr>
          <p:sp>
            <p:nvSpPr>
              <p:cNvPr id="101385" name="Line 9"/>
              <p:cNvSpPr>
                <a:spLocks noChangeShapeType="1"/>
              </p:cNvSpPr>
              <p:nvPr/>
            </p:nvSpPr>
            <p:spPr bwMode="auto">
              <a:xfrm flipV="1">
                <a:off x="480" y="2640"/>
                <a:ext cx="960" cy="1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grpSp>
            <p:nvGrpSpPr>
              <p:cNvPr id="101408" name="Group 32"/>
              <p:cNvGrpSpPr>
                <a:grpSpLocks/>
              </p:cNvGrpSpPr>
              <p:nvPr/>
            </p:nvGrpSpPr>
            <p:grpSpPr bwMode="auto">
              <a:xfrm>
                <a:off x="570" y="2354"/>
                <a:ext cx="72" cy="288"/>
                <a:chOff x="600" y="2436"/>
                <a:chExt cx="48" cy="204"/>
              </a:xfrm>
            </p:grpSpPr>
            <p:sp>
              <p:nvSpPr>
                <p:cNvPr id="101386" name="Line 10"/>
                <p:cNvSpPr>
                  <a:spLocks noChangeShapeType="1"/>
                </p:cNvSpPr>
                <p:nvPr/>
              </p:nvSpPr>
              <p:spPr bwMode="auto">
                <a:xfrm>
                  <a:off x="624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88" name="Oval 12"/>
                <p:cNvSpPr>
                  <a:spLocks noChangeArrowheads="1"/>
                </p:cNvSpPr>
                <p:nvPr/>
              </p:nvSpPr>
              <p:spPr bwMode="auto">
                <a:xfrm>
                  <a:off x="600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7" name="Group 31"/>
              <p:cNvGrpSpPr>
                <a:grpSpLocks/>
              </p:cNvGrpSpPr>
              <p:nvPr/>
            </p:nvGrpSpPr>
            <p:grpSpPr bwMode="auto">
              <a:xfrm>
                <a:off x="696" y="2354"/>
                <a:ext cx="72" cy="288"/>
                <a:chOff x="708" y="2436"/>
                <a:chExt cx="48" cy="204"/>
              </a:xfrm>
            </p:grpSpPr>
            <p:sp>
              <p:nvSpPr>
                <p:cNvPr id="101389" name="Line 13"/>
                <p:cNvSpPr>
                  <a:spLocks noChangeShapeType="1"/>
                </p:cNvSpPr>
                <p:nvPr/>
              </p:nvSpPr>
              <p:spPr bwMode="auto">
                <a:xfrm>
                  <a:off x="732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0" name="Oval 14"/>
                <p:cNvSpPr>
                  <a:spLocks noChangeArrowheads="1"/>
                </p:cNvSpPr>
                <p:nvPr/>
              </p:nvSpPr>
              <p:spPr bwMode="auto">
                <a:xfrm>
                  <a:off x="708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6" name="Group 30"/>
              <p:cNvGrpSpPr>
                <a:grpSpLocks/>
              </p:cNvGrpSpPr>
              <p:nvPr/>
            </p:nvGrpSpPr>
            <p:grpSpPr bwMode="auto">
              <a:xfrm>
                <a:off x="816" y="2354"/>
                <a:ext cx="72" cy="288"/>
                <a:chOff x="810" y="2436"/>
                <a:chExt cx="48" cy="204"/>
              </a:xfrm>
            </p:grpSpPr>
            <p:sp>
              <p:nvSpPr>
                <p:cNvPr id="101391" name="Line 15"/>
                <p:cNvSpPr>
                  <a:spLocks noChangeShapeType="1"/>
                </p:cNvSpPr>
                <p:nvPr/>
              </p:nvSpPr>
              <p:spPr bwMode="auto">
                <a:xfrm>
                  <a:off x="834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2" name="Oval 16"/>
                <p:cNvSpPr>
                  <a:spLocks noChangeArrowheads="1"/>
                </p:cNvSpPr>
                <p:nvPr/>
              </p:nvSpPr>
              <p:spPr bwMode="auto">
                <a:xfrm>
                  <a:off x="810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5" name="Group 29"/>
              <p:cNvGrpSpPr>
                <a:grpSpLocks/>
              </p:cNvGrpSpPr>
              <p:nvPr/>
            </p:nvGrpSpPr>
            <p:grpSpPr bwMode="auto">
              <a:xfrm>
                <a:off x="948" y="2354"/>
                <a:ext cx="72" cy="288"/>
                <a:chOff x="906" y="2436"/>
                <a:chExt cx="48" cy="204"/>
              </a:xfrm>
            </p:grpSpPr>
            <p:sp>
              <p:nvSpPr>
                <p:cNvPr id="101393" name="Line 17"/>
                <p:cNvSpPr>
                  <a:spLocks noChangeShapeType="1"/>
                </p:cNvSpPr>
                <p:nvPr/>
              </p:nvSpPr>
              <p:spPr bwMode="auto">
                <a:xfrm>
                  <a:off x="930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4" name="Oval 18"/>
                <p:cNvSpPr>
                  <a:spLocks noChangeArrowheads="1"/>
                </p:cNvSpPr>
                <p:nvPr/>
              </p:nvSpPr>
              <p:spPr bwMode="auto">
                <a:xfrm>
                  <a:off x="906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3" name="Group 27"/>
              <p:cNvGrpSpPr>
                <a:grpSpLocks/>
              </p:cNvGrpSpPr>
              <p:nvPr/>
            </p:nvGrpSpPr>
            <p:grpSpPr bwMode="auto">
              <a:xfrm>
                <a:off x="1086" y="2354"/>
                <a:ext cx="72" cy="288"/>
                <a:chOff x="1002" y="2436"/>
                <a:chExt cx="48" cy="204"/>
              </a:xfrm>
            </p:grpSpPr>
            <p:sp>
              <p:nvSpPr>
                <p:cNvPr id="101395" name="Line 19"/>
                <p:cNvSpPr>
                  <a:spLocks noChangeShapeType="1"/>
                </p:cNvSpPr>
                <p:nvPr/>
              </p:nvSpPr>
              <p:spPr bwMode="auto">
                <a:xfrm>
                  <a:off x="1026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6" name="Oval 20"/>
                <p:cNvSpPr>
                  <a:spLocks noChangeArrowheads="1"/>
                </p:cNvSpPr>
                <p:nvPr/>
              </p:nvSpPr>
              <p:spPr bwMode="auto">
                <a:xfrm>
                  <a:off x="1002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4" name="Group 28"/>
              <p:cNvGrpSpPr>
                <a:grpSpLocks/>
              </p:cNvGrpSpPr>
              <p:nvPr/>
            </p:nvGrpSpPr>
            <p:grpSpPr bwMode="auto">
              <a:xfrm>
                <a:off x="1224" y="2354"/>
                <a:ext cx="72" cy="288"/>
                <a:chOff x="1176" y="2436"/>
                <a:chExt cx="48" cy="204"/>
              </a:xfrm>
            </p:grpSpPr>
            <p:sp>
              <p:nvSpPr>
                <p:cNvPr id="101397" name="Line 21"/>
                <p:cNvSpPr>
                  <a:spLocks noChangeShapeType="1"/>
                </p:cNvSpPr>
                <p:nvPr/>
              </p:nvSpPr>
              <p:spPr bwMode="auto">
                <a:xfrm>
                  <a:off x="1200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8" name="Oval 22"/>
                <p:cNvSpPr>
                  <a:spLocks noChangeArrowheads="1"/>
                </p:cNvSpPr>
                <p:nvPr/>
              </p:nvSpPr>
              <p:spPr bwMode="auto">
                <a:xfrm>
                  <a:off x="1176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13" name="Group 37"/>
              <p:cNvGrpSpPr>
                <a:grpSpLocks/>
              </p:cNvGrpSpPr>
              <p:nvPr/>
            </p:nvGrpSpPr>
            <p:grpSpPr bwMode="auto">
              <a:xfrm>
                <a:off x="726" y="2664"/>
                <a:ext cx="138" cy="144"/>
                <a:chOff x="720" y="2880"/>
                <a:chExt cx="192" cy="144"/>
              </a:xfrm>
            </p:grpSpPr>
            <p:sp>
              <p:nvSpPr>
                <p:cNvPr id="101409" name="Line 33"/>
                <p:cNvSpPr>
                  <a:spLocks noChangeShapeType="1"/>
                </p:cNvSpPr>
                <p:nvPr/>
              </p:nvSpPr>
              <p:spPr bwMode="auto">
                <a:xfrm>
                  <a:off x="720" y="288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411" name="Line 35"/>
                <p:cNvSpPr>
                  <a:spLocks noChangeShapeType="1"/>
                </p:cNvSpPr>
                <p:nvPr/>
              </p:nvSpPr>
              <p:spPr bwMode="auto">
                <a:xfrm>
                  <a:off x="912" y="288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412" name="Line 36"/>
                <p:cNvSpPr>
                  <a:spLocks noChangeShapeType="1"/>
                </p:cNvSpPr>
                <p:nvPr/>
              </p:nvSpPr>
              <p:spPr bwMode="auto">
                <a:xfrm>
                  <a:off x="720" y="2958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 type="triangle" w="sm" len="sm"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</p:grpSp>
        </p:grpSp>
        <p:pic>
          <p:nvPicPr>
            <p:cNvPr id="101416" name="Picture 40" descr="C:\Users\Edmilson\IMSCourses\Random1.em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1164" y="5010150"/>
              <a:ext cx="1563687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421" name="Group 45"/>
            <p:cNvGrpSpPr>
              <a:grpSpLocks/>
            </p:cNvGrpSpPr>
            <p:nvPr/>
          </p:nvGrpSpPr>
          <p:grpSpPr bwMode="auto">
            <a:xfrm>
              <a:off x="5865813" y="2770188"/>
              <a:ext cx="709612" cy="449262"/>
              <a:chOff x="3726" y="1776"/>
              <a:chExt cx="480" cy="336"/>
            </a:xfrm>
          </p:grpSpPr>
          <p:sp>
            <p:nvSpPr>
              <p:cNvPr id="101417" name="Rectangle 41"/>
              <p:cNvSpPr>
                <a:spLocks noChangeArrowheads="1"/>
              </p:cNvSpPr>
              <p:nvPr/>
            </p:nvSpPr>
            <p:spPr bwMode="auto">
              <a:xfrm>
                <a:off x="3894" y="177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  <p:sp>
            <p:nvSpPr>
              <p:cNvPr id="101418" name="Line 42"/>
              <p:cNvSpPr>
                <a:spLocks noChangeShapeType="1"/>
              </p:cNvSpPr>
              <p:nvPr/>
            </p:nvSpPr>
            <p:spPr bwMode="auto">
              <a:xfrm>
                <a:off x="3726" y="1968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19" name="Line 43"/>
              <p:cNvSpPr>
                <a:spLocks noChangeShapeType="1"/>
              </p:cNvSpPr>
              <p:nvPr/>
            </p:nvSpPr>
            <p:spPr bwMode="auto">
              <a:xfrm>
                <a:off x="3732" y="1968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20" name="Line 44"/>
              <p:cNvSpPr>
                <a:spLocks noChangeShapeType="1"/>
              </p:cNvSpPr>
              <p:nvPr/>
            </p:nvSpPr>
            <p:spPr bwMode="auto">
              <a:xfrm flipH="1">
                <a:off x="3966" y="1968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101423" name="Line 47"/>
            <p:cNvSpPr>
              <a:spLocks noChangeShapeType="1"/>
            </p:cNvSpPr>
            <p:nvPr/>
          </p:nvSpPr>
          <p:spPr bwMode="auto">
            <a:xfrm>
              <a:off x="2809875" y="2754313"/>
              <a:ext cx="496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24" name="Line 48"/>
            <p:cNvSpPr>
              <a:spLocks noChangeShapeType="1"/>
            </p:cNvSpPr>
            <p:nvPr/>
          </p:nvSpPr>
          <p:spPr bwMode="auto">
            <a:xfrm>
              <a:off x="4089400" y="2754313"/>
              <a:ext cx="496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25" name="Line 49"/>
            <p:cNvSpPr>
              <a:spLocks noChangeShapeType="1"/>
            </p:cNvSpPr>
            <p:nvPr/>
          </p:nvSpPr>
          <p:spPr bwMode="auto">
            <a:xfrm>
              <a:off x="4089400" y="4594225"/>
              <a:ext cx="496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26" name="Oval 50"/>
            <p:cNvSpPr>
              <a:spLocks noChangeArrowheads="1"/>
            </p:cNvSpPr>
            <p:nvPr/>
          </p:nvSpPr>
          <p:spPr bwMode="auto">
            <a:xfrm>
              <a:off x="4576763" y="2627314"/>
              <a:ext cx="284162" cy="2555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27" name="Oval 51"/>
            <p:cNvSpPr>
              <a:spLocks noChangeArrowheads="1"/>
            </p:cNvSpPr>
            <p:nvPr/>
          </p:nvSpPr>
          <p:spPr bwMode="auto">
            <a:xfrm>
              <a:off x="4576763" y="4467225"/>
              <a:ext cx="284162" cy="2555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101431" name="Group 55"/>
            <p:cNvGrpSpPr>
              <a:grpSpLocks/>
            </p:cNvGrpSpPr>
            <p:nvPr/>
          </p:nvGrpSpPr>
          <p:grpSpPr bwMode="auto">
            <a:xfrm>
              <a:off x="4684713" y="2722563"/>
              <a:ext cx="69850" cy="63500"/>
              <a:chOff x="2352" y="2160"/>
              <a:chExt cx="48" cy="48"/>
            </a:xfrm>
          </p:grpSpPr>
          <p:sp>
            <p:nvSpPr>
              <p:cNvPr id="101432" name="Line 56"/>
              <p:cNvSpPr>
                <a:spLocks noChangeShapeType="1"/>
              </p:cNvSpPr>
              <p:nvPr/>
            </p:nvSpPr>
            <p:spPr bwMode="auto">
              <a:xfrm flipH="1"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33" name="Line 57"/>
              <p:cNvSpPr>
                <a:spLocks noChangeShapeType="1"/>
              </p:cNvSpPr>
              <p:nvPr/>
            </p:nvSpPr>
            <p:spPr bwMode="auto">
              <a:xfrm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101434" name="Group 58"/>
            <p:cNvGrpSpPr>
              <a:grpSpLocks/>
            </p:cNvGrpSpPr>
            <p:nvPr/>
          </p:nvGrpSpPr>
          <p:grpSpPr bwMode="auto">
            <a:xfrm>
              <a:off x="4684713" y="4562475"/>
              <a:ext cx="69850" cy="65088"/>
              <a:chOff x="2352" y="2160"/>
              <a:chExt cx="48" cy="48"/>
            </a:xfrm>
          </p:grpSpPr>
          <p:sp>
            <p:nvSpPr>
              <p:cNvPr id="101435" name="Line 59"/>
              <p:cNvSpPr>
                <a:spLocks noChangeShapeType="1"/>
              </p:cNvSpPr>
              <p:nvPr/>
            </p:nvSpPr>
            <p:spPr bwMode="auto">
              <a:xfrm flipH="1"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36" name="Line 60"/>
              <p:cNvSpPr>
                <a:spLocks noChangeShapeType="1"/>
              </p:cNvSpPr>
              <p:nvPr/>
            </p:nvSpPr>
            <p:spPr bwMode="auto">
              <a:xfrm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101438" name="Line 62"/>
            <p:cNvSpPr>
              <a:spLocks noChangeShapeType="1"/>
            </p:cNvSpPr>
            <p:nvPr/>
          </p:nvSpPr>
          <p:spPr bwMode="auto">
            <a:xfrm>
              <a:off x="4826000" y="2843213"/>
              <a:ext cx="427038" cy="703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39" name="Line 63"/>
            <p:cNvSpPr>
              <a:spLocks noChangeShapeType="1"/>
            </p:cNvSpPr>
            <p:nvPr/>
          </p:nvSpPr>
          <p:spPr bwMode="auto">
            <a:xfrm flipV="1">
              <a:off x="4852988" y="3843338"/>
              <a:ext cx="425450" cy="703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0" name="Oval 64"/>
            <p:cNvSpPr>
              <a:spLocks noChangeArrowheads="1"/>
            </p:cNvSpPr>
            <p:nvPr/>
          </p:nvSpPr>
          <p:spPr bwMode="auto">
            <a:xfrm>
              <a:off x="5235575" y="3819525"/>
              <a:ext cx="69850" cy="635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41" name="Oval 65"/>
            <p:cNvSpPr>
              <a:spLocks noChangeArrowheads="1"/>
            </p:cNvSpPr>
            <p:nvPr/>
          </p:nvSpPr>
          <p:spPr bwMode="auto">
            <a:xfrm>
              <a:off x="5226050" y="3530600"/>
              <a:ext cx="71438" cy="635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42" name="Line 66"/>
            <p:cNvSpPr>
              <a:spLocks noChangeShapeType="1"/>
            </p:cNvSpPr>
            <p:nvPr/>
          </p:nvSpPr>
          <p:spPr bwMode="auto">
            <a:xfrm>
              <a:off x="5013326" y="3538539"/>
              <a:ext cx="212725" cy="192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3" name="Line 67"/>
            <p:cNvSpPr>
              <a:spLocks noChangeShapeType="1"/>
            </p:cNvSpPr>
            <p:nvPr/>
          </p:nvSpPr>
          <p:spPr bwMode="auto">
            <a:xfrm>
              <a:off x="5226051" y="3730625"/>
              <a:ext cx="56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4" name="Line 68"/>
            <p:cNvSpPr>
              <a:spLocks noChangeShapeType="1"/>
            </p:cNvSpPr>
            <p:nvPr/>
          </p:nvSpPr>
          <p:spPr bwMode="auto">
            <a:xfrm>
              <a:off x="6646864" y="3714750"/>
              <a:ext cx="56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5" name="Line 69"/>
            <p:cNvSpPr>
              <a:spLocks noChangeShapeType="1"/>
            </p:cNvSpPr>
            <p:nvPr/>
          </p:nvSpPr>
          <p:spPr bwMode="auto">
            <a:xfrm>
              <a:off x="7983538" y="3733800"/>
              <a:ext cx="284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6" name="Rectangle 70"/>
            <p:cNvSpPr>
              <a:spLocks noChangeArrowheads="1"/>
            </p:cNvSpPr>
            <p:nvPr/>
          </p:nvSpPr>
          <p:spPr bwMode="auto">
            <a:xfrm>
              <a:off x="6113463" y="3027364"/>
              <a:ext cx="214312" cy="79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48" name="Text Box 72"/>
            <p:cNvSpPr txBox="1">
              <a:spLocks noChangeArrowheads="1"/>
            </p:cNvSpPr>
            <p:nvPr/>
          </p:nvSpPr>
          <p:spPr bwMode="auto">
            <a:xfrm>
              <a:off x="4324350" y="3581400"/>
              <a:ext cx="609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400"/>
                <a:t>V/UV</a:t>
              </a:r>
              <a:endParaRPr lang="en-GB" altLang="fa-IR" sz="1400"/>
            </a:p>
          </p:txBody>
        </p:sp>
        <p:sp>
          <p:nvSpPr>
            <p:cNvPr id="101449" name="Line 73"/>
            <p:cNvSpPr>
              <a:spLocks noChangeShapeType="1"/>
            </p:cNvSpPr>
            <p:nvPr/>
          </p:nvSpPr>
          <p:spPr bwMode="auto">
            <a:xfrm flipH="1">
              <a:off x="4857750" y="2209800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50" name="Line 74"/>
            <p:cNvSpPr>
              <a:spLocks noChangeShapeType="1"/>
            </p:cNvSpPr>
            <p:nvPr/>
          </p:nvSpPr>
          <p:spPr bwMode="auto">
            <a:xfrm flipV="1">
              <a:off x="4191000" y="4800600"/>
              <a:ext cx="457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51" name="Text Box 75"/>
            <p:cNvSpPr txBox="1">
              <a:spLocks noChangeArrowheads="1"/>
            </p:cNvSpPr>
            <p:nvPr/>
          </p:nvSpPr>
          <p:spPr bwMode="auto">
            <a:xfrm>
              <a:off x="5238750" y="1981200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400"/>
                <a:t>Av</a:t>
              </a:r>
              <a:endParaRPr lang="en-GB" altLang="fa-IR" sz="1400"/>
            </a:p>
          </p:txBody>
        </p:sp>
        <p:sp>
          <p:nvSpPr>
            <p:cNvPr id="101452" name="Text Box 76"/>
            <p:cNvSpPr txBox="1">
              <a:spLocks noChangeArrowheads="1"/>
            </p:cNvSpPr>
            <p:nvPr/>
          </p:nvSpPr>
          <p:spPr bwMode="auto">
            <a:xfrm>
              <a:off x="3810000" y="5715000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400"/>
                <a:t>An</a:t>
              </a:r>
              <a:endParaRPr lang="en-GB" altLang="fa-IR" sz="1400"/>
            </a:p>
          </p:txBody>
        </p:sp>
        <p:sp>
          <p:nvSpPr>
            <p:cNvPr id="101453" name="Text Box 77"/>
            <p:cNvSpPr txBox="1">
              <a:spLocks noChangeArrowheads="1"/>
            </p:cNvSpPr>
            <p:nvPr/>
          </p:nvSpPr>
          <p:spPr bwMode="auto">
            <a:xfrm>
              <a:off x="1962150" y="3733801"/>
              <a:ext cx="83820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000" dirty="0"/>
                <a:t>T=1/</a:t>
              </a:r>
              <a:r>
                <a:rPr lang="en-US" altLang="fa-IR" sz="1000" dirty="0" err="1"/>
                <a:t>fo</a:t>
              </a:r>
              <a:endParaRPr lang="en-GB" altLang="fa-IR" sz="1000" dirty="0"/>
            </a:p>
          </p:txBody>
        </p:sp>
        <p:sp>
          <p:nvSpPr>
            <p:cNvPr id="101455" name="Text Box 79"/>
            <p:cNvSpPr txBox="1">
              <a:spLocks noChangeArrowheads="1"/>
            </p:cNvSpPr>
            <p:nvPr/>
          </p:nvSpPr>
          <p:spPr bwMode="auto">
            <a:xfrm>
              <a:off x="5772150" y="2133601"/>
              <a:ext cx="990600" cy="542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fa-IR" sz="16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Vocal tract </a:t>
              </a:r>
            </a:p>
            <a:p>
              <a:pPr>
                <a:spcBef>
                  <a:spcPct val="50000"/>
                </a:spcBef>
              </a:pPr>
              <a:r>
                <a:rPr lang="de-DE" altLang="fa-IR" sz="16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parameters</a:t>
              </a:r>
              <a:endParaRPr lang="en-US" altLang="fa-IR" sz="1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1463" name="Text Box 87"/>
            <p:cNvSpPr txBox="1">
              <a:spLocks noChangeArrowheads="1"/>
            </p:cNvSpPr>
            <p:nvPr/>
          </p:nvSpPr>
          <p:spPr bwMode="auto">
            <a:xfrm>
              <a:off x="8382000" y="3556000"/>
              <a:ext cx="609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fa-IR" sz="1600"/>
                <a:t>s(</a:t>
              </a:r>
              <a:r>
                <a:rPr lang="de-DE" altLang="fa-IR" sz="1600" i="1"/>
                <a:t>n</a:t>
              </a:r>
              <a:r>
                <a:rPr lang="de-DE" altLang="fa-IR" sz="1600"/>
                <a:t>)</a:t>
              </a:r>
              <a:endParaRPr lang="en-US" altLang="fa-IR" sz="16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منبع فيلتر شده</a:t>
            </a:r>
            <a:endParaRPr lang="fa-IR" dirty="0"/>
          </a:p>
        </p:txBody>
      </p:sp>
      <p:sp>
        <p:nvSpPr>
          <p:cNvPr id="67" name="Text Box 77"/>
          <p:cNvSpPr txBox="1">
            <a:spLocks noChangeArrowheads="1"/>
          </p:cNvSpPr>
          <p:nvPr/>
        </p:nvSpPr>
        <p:spPr bwMode="auto">
          <a:xfrm>
            <a:off x="894436" y="1903585"/>
            <a:ext cx="11554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a-IR" dirty="0" smtClean="0"/>
              <a:t>e(n)</a:t>
            </a:r>
            <a:endParaRPr lang="en-GB" altLang="fa-IR" dirty="0"/>
          </a:p>
        </p:txBody>
      </p:sp>
    </p:spTree>
    <p:extLst>
      <p:ext uri="{BB962C8B-B14F-4D97-AF65-F5344CB8AC3E}">
        <p14:creationId xmlns:p14="http://schemas.microsoft.com/office/powerpoint/2010/main" val="151693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شناسايی </a:t>
            </a:r>
            <a:r>
              <a:rPr lang="en-US" dirty="0" smtClean="0"/>
              <a:t>G(</a:t>
            </a:r>
            <a:r>
              <a:rPr lang="en-US" cap="none" dirty="0" smtClean="0"/>
              <a:t>z</a:t>
            </a:r>
            <a:r>
              <a:rPr lang="en-US" dirty="0" smtClean="0"/>
              <a:t>)</a:t>
            </a:r>
            <a:r>
              <a:rPr lang="fa-IR" dirty="0" smtClean="0"/>
              <a:t> و </a:t>
            </a:r>
            <a:r>
              <a:rPr lang="en-US" dirty="0" smtClean="0"/>
              <a:t>R(</a:t>
            </a:r>
            <a:r>
              <a:rPr lang="en-US" cap="none" dirty="0" smtClean="0"/>
              <a:t>z</a:t>
            </a:r>
            <a:r>
              <a:rPr lang="en-US" dirty="0" smtClean="0"/>
              <a:t>)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</a:t>
                </a:r>
                <a:r>
                  <a:rPr lang="fa-IR" dirty="0" smtClean="0"/>
                  <a:t>: دوره تناوب ارتفاع صوت (</a:t>
                </a:r>
                <a:r>
                  <a:rPr lang="en-US" dirty="0" smtClean="0"/>
                  <a:t>pitch period: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a-IR" dirty="0" smtClean="0"/>
                  <a:t>)</a:t>
                </a:r>
              </a:p>
              <a:p>
                <a:r>
                  <a:rPr lang="fa-IR" dirty="0" smtClean="0"/>
                  <a:t>اگر </a:t>
                </a:r>
                <a:r>
                  <a:rPr lang="en-US" dirty="0" smtClean="0"/>
                  <a:t>g[n]</a:t>
                </a:r>
                <a:r>
                  <a:rPr lang="fa-IR" dirty="0" smtClean="0"/>
                  <a:t> يک فيلتر </a:t>
                </a:r>
                <a:r>
                  <a:rPr lang="en-US" dirty="0" smtClean="0"/>
                  <a:t>FIR</a:t>
                </a:r>
                <a:r>
                  <a:rPr lang="fa-IR" dirty="0" smtClean="0"/>
                  <a:t> باشد که تعداد نمونه های آن از </a:t>
                </a:r>
                <a:r>
                  <a:rPr lang="en-US" dirty="0" smtClean="0"/>
                  <a:t>p</a:t>
                </a:r>
                <a:r>
                  <a:rPr lang="fa-IR" dirty="0" smtClean="0"/>
                  <a:t> کوچکتر باشد، تداخل زمانی رخ نمی دهد</a:t>
                </a:r>
                <a:endParaRPr lang="fa-I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r="-77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8500" t="41774" r="39200" b="15005"/>
          <a:stretch/>
        </p:blipFill>
        <p:spPr>
          <a:xfrm>
            <a:off x="1231392" y="4499189"/>
            <a:ext cx="3608832" cy="2073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7460" t="49677" r="40000" b="28807"/>
          <a:stretch/>
        </p:blipFill>
        <p:spPr>
          <a:xfrm>
            <a:off x="6813755" y="5097508"/>
            <a:ext cx="3967316" cy="14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مدلسازی لوله صوتی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a-IR" dirty="0" smtClean="0"/>
                  <a:t>سرعت انتشار: </a:t>
                </a:r>
                <a:r>
                  <a:rPr lang="en-US" dirty="0" smtClean="0"/>
                  <a:t>c=340m/s</a:t>
                </a:r>
                <a:endParaRPr lang="fa-IR" dirty="0" smtClean="0"/>
              </a:p>
              <a:p>
                <a:r>
                  <a:rPr lang="fa-IR" dirty="0" smtClean="0"/>
                  <a:t>فرکانس موج: </a:t>
                </a:r>
                <a:r>
                  <a:rPr lang="en-US" dirty="0" smtClean="0"/>
                  <a:t>1kHz</a:t>
                </a:r>
              </a:p>
              <a:p>
                <a:r>
                  <a:rPr lang="fa-IR" dirty="0" smtClean="0"/>
                  <a:t>طول موج: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fa-IR" dirty="0" smtClean="0"/>
                  <a:t> </a:t>
                </a:r>
              </a:p>
              <a:p>
                <a:r>
                  <a:rPr lang="fa-IR" dirty="0" smtClean="0"/>
                  <a:t>طول موج&gt;&gt; قطر لوله صوتی=</a:t>
                </a:r>
                <a:r>
                  <a:rPr lang="en-US" dirty="0" smtClean="0"/>
                  <a:t>2cm</a:t>
                </a:r>
                <a:endParaRPr lang="fa-IR" dirty="0" smtClean="0"/>
              </a:p>
              <a:p>
                <a:r>
                  <a:rPr lang="fa-IR" dirty="0" smtClean="0"/>
                  <a:t>تا حدود </a:t>
                </a:r>
                <a:r>
                  <a:rPr lang="en-US" dirty="0" smtClean="0"/>
                  <a:t>4kHz</a:t>
                </a:r>
                <a:r>
                  <a:rPr lang="fa-IR" dirty="0" smtClean="0"/>
                  <a:t> هم فرض برقرار است</a:t>
                </a:r>
              </a:p>
              <a:p>
                <a:r>
                  <a:rPr lang="fa-IR" dirty="0" smtClean="0"/>
                  <a:t>فرض انتشار صفحه ای برقرار است</a:t>
                </a:r>
                <a:endParaRPr lang="fa-I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663" r="-773" b="-116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83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طول لوله صوتی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02544"/>
            <a:ext cx="11029615" cy="3678303"/>
          </a:xfrm>
        </p:spPr>
        <p:txBody>
          <a:bodyPr>
            <a:normAutofit fontScale="92500" lnSpcReduction="10000"/>
          </a:bodyPr>
          <a:lstStyle/>
          <a:p>
            <a:r>
              <a:rPr lang="fa-IR" dirty="0" smtClean="0"/>
              <a:t>حذف حالت انحنا در حد 1% بی دقتی ايجاد می کند</a:t>
            </a:r>
          </a:p>
          <a:p>
            <a:r>
              <a:rPr lang="fa-IR" dirty="0" smtClean="0"/>
              <a:t>طول 17.5 سانتی متر است</a:t>
            </a:r>
          </a:p>
          <a:p>
            <a:r>
              <a:rPr lang="fa-IR" dirty="0" smtClean="0"/>
              <a:t> </a:t>
            </a:r>
            <a:r>
              <a:rPr lang="en-US" dirty="0" smtClean="0"/>
              <a:t>v</a:t>
            </a:r>
            <a:r>
              <a:rPr lang="fa-IR" dirty="0" smtClean="0"/>
              <a:t>: فلوی هوا</a:t>
            </a:r>
          </a:p>
          <a:p>
            <a:r>
              <a:rPr lang="en-US" dirty="0" smtClean="0"/>
              <a:t>p</a:t>
            </a:r>
            <a:r>
              <a:rPr lang="fa-IR" dirty="0" smtClean="0"/>
              <a:t>: اختلاف فشار نسبت به محيط</a:t>
            </a:r>
          </a:p>
          <a:p>
            <a:r>
              <a:rPr lang="en-US" dirty="0" smtClean="0"/>
              <a:t>A</a:t>
            </a:r>
            <a:r>
              <a:rPr lang="fa-IR" dirty="0" smtClean="0"/>
              <a:t>: سطح مقطع</a:t>
            </a:r>
          </a:p>
          <a:p>
            <a:r>
              <a:rPr lang="el-GR" dirty="0" smtClean="0"/>
              <a:t>ρ</a:t>
            </a:r>
            <a:r>
              <a:rPr lang="fa-IR" dirty="0" smtClean="0"/>
              <a:t>: چگالی هوا</a:t>
            </a:r>
          </a:p>
          <a:p>
            <a:r>
              <a:rPr lang="en-US" dirty="0" smtClean="0"/>
              <a:t>c</a:t>
            </a:r>
            <a:r>
              <a:rPr lang="fa-IR" dirty="0" smtClean="0"/>
              <a:t>: سرعت صوت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186" t="15037" r="26934" b="3203"/>
          <a:stretch/>
        </p:blipFill>
        <p:spPr>
          <a:xfrm>
            <a:off x="512064" y="2011680"/>
            <a:ext cx="5132832" cy="4637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300" t="66675" r="33600" b="3800"/>
          <a:stretch/>
        </p:blipFill>
        <p:spPr>
          <a:xfrm>
            <a:off x="5961886" y="5343770"/>
            <a:ext cx="4486658" cy="15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حل در حالت سرباز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𝑙𝑖𝑝𝑠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dirty="0" smtClean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𝑔𝑙𝑜𝑡𝑡𝑖𝑠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𝑔𝑙𝑜𝑡𝑡𝑖𝑠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).</m:t>
                    </m:r>
                    <m:sSup>
                      <m:sSup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fa-IR" dirty="0" smtClean="0"/>
              </a:p>
              <a:p>
                <a:r>
                  <a:rPr lang="fa-IR" dirty="0" smtClean="0"/>
                  <a:t>با شرايط مرزی فوق و سطح مقطع ثابت</a:t>
                </a:r>
              </a:p>
              <a:p>
                <a:r>
                  <a:rPr lang="fa-IR" dirty="0" smtClean="0"/>
                  <a:t>پس از حل معادلات:</a:t>
                </a:r>
              </a:p>
              <a:p>
                <a:endParaRPr lang="fa-IR" dirty="0"/>
              </a:p>
              <a:p>
                <a:r>
                  <a:rPr lang="fa-IR" dirty="0" smtClean="0"/>
                  <a:t>فرکانس تشديد: (500، 1500، 2500)</a:t>
                </a:r>
                <a:endParaRPr lang="fa-I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773" b="-298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180496"/>
            <a:ext cx="3048000" cy="1581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2100" t="26477" r="34700" b="57337"/>
          <a:stretch/>
        </p:blipFill>
        <p:spPr>
          <a:xfrm>
            <a:off x="438912" y="4303776"/>
            <a:ext cx="5266944" cy="1109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9400" t="64363" r="33600" b="16250"/>
          <a:stretch/>
        </p:blipFill>
        <p:spPr>
          <a:xfrm>
            <a:off x="268224" y="5535168"/>
            <a:ext cx="5730240" cy="132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1700" t="73434" r="30500" b="13048"/>
          <a:stretch/>
        </p:blipFill>
        <p:spPr>
          <a:xfrm>
            <a:off x="6961632" y="5969567"/>
            <a:ext cx="4450080" cy="707544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578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خواندن و پخش فايل صوتی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920" y="2180496"/>
            <a:ext cx="11029615" cy="3678303"/>
          </a:xfrm>
        </p:spPr>
        <p:txBody>
          <a:bodyPr/>
          <a:lstStyle/>
          <a:p>
            <a:r>
              <a:rPr lang="fa-IR" dirty="0" smtClean="0"/>
              <a:t>انواع فايلهای قابل خواندن</a:t>
            </a:r>
          </a:p>
          <a:p>
            <a:pPr lvl="1"/>
            <a:r>
              <a:rPr lang="en-US" sz="1600" dirty="0"/>
              <a:t>[Y, FS]=</a:t>
            </a:r>
            <a:r>
              <a:rPr lang="en-US" sz="1600" dirty="0" err="1"/>
              <a:t>audioread</a:t>
            </a:r>
            <a:r>
              <a:rPr lang="en-US" sz="1600" dirty="0"/>
              <a:t>(FILENAME, [START END], DATATYPE);</a:t>
            </a:r>
            <a:endParaRPr lang="fa-IR" sz="1600" dirty="0" smtClean="0"/>
          </a:p>
          <a:p>
            <a:r>
              <a:rPr lang="fa-IR" dirty="0" smtClean="0"/>
              <a:t>اطلاعاتی که از فايل استخراج می کند</a:t>
            </a:r>
          </a:p>
          <a:p>
            <a:pPr lvl="1"/>
            <a:r>
              <a:rPr lang="en-US" sz="1800" dirty="0"/>
              <a:t>INFO = </a:t>
            </a:r>
            <a:r>
              <a:rPr lang="en-US" sz="1800" dirty="0" err="1"/>
              <a:t>audioinfo</a:t>
            </a:r>
            <a:r>
              <a:rPr lang="en-US" sz="1800" dirty="0"/>
              <a:t>(FILENAME)</a:t>
            </a:r>
            <a:endParaRPr lang="fa-IR" sz="1800" dirty="0" smtClean="0"/>
          </a:p>
          <a:p>
            <a:r>
              <a:rPr lang="fa-IR" dirty="0" smtClean="0"/>
              <a:t>پخش صوت</a:t>
            </a:r>
          </a:p>
          <a:p>
            <a:pPr lvl="1"/>
            <a:r>
              <a:rPr lang="en-US" sz="1800" dirty="0"/>
              <a:t>sound(Y,FS)</a:t>
            </a:r>
            <a:endParaRPr lang="fa-IR" sz="1800" dirty="0" smtClean="0"/>
          </a:p>
          <a:p>
            <a:pPr lvl="1"/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374" t="27578" r="61330" b="32216"/>
          <a:stretch/>
        </p:blipFill>
        <p:spPr>
          <a:xfrm>
            <a:off x="158496" y="1843918"/>
            <a:ext cx="5425440" cy="2243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800" t="46821" r="61800" b="6101"/>
          <a:stretch/>
        </p:blipFill>
        <p:spPr>
          <a:xfrm>
            <a:off x="413442" y="4087246"/>
            <a:ext cx="5085150" cy="25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پاسخ فرکانسی لوله صوتی با مدل ساده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0" t="18295" r="11300" b="421"/>
          <a:stretch/>
        </p:blipFill>
        <p:spPr>
          <a:xfrm>
            <a:off x="2795806" y="2180496"/>
            <a:ext cx="6600201" cy="35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2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خط انتقال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400" t="4955" r="10800" b="2021"/>
          <a:stretch/>
        </p:blipFill>
        <p:spPr>
          <a:xfrm>
            <a:off x="268224" y="158496"/>
            <a:ext cx="5096256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3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اتصال چند لوله صوتی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00" t="8336" r="16500" b="2555"/>
          <a:stretch/>
        </p:blipFill>
        <p:spPr>
          <a:xfrm>
            <a:off x="438912" y="1965295"/>
            <a:ext cx="5219247" cy="39380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900" t="38395" r="26700" b="33503"/>
          <a:stretch/>
        </p:blipFill>
        <p:spPr>
          <a:xfrm>
            <a:off x="6095999" y="2430732"/>
            <a:ext cx="4986528" cy="1503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2000" t="36616" r="31500" b="37238"/>
          <a:stretch/>
        </p:blipFill>
        <p:spPr>
          <a:xfrm>
            <a:off x="6095999" y="4686284"/>
            <a:ext cx="4500539" cy="1422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0500" t="26122" r="25800" b="2910"/>
          <a:stretch/>
        </p:blipFill>
        <p:spPr>
          <a:xfrm>
            <a:off x="286156" y="1861242"/>
            <a:ext cx="5440079" cy="4042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2200" t="46754" r="25600" b="19985"/>
          <a:stretch/>
        </p:blipFill>
        <p:spPr>
          <a:xfrm>
            <a:off x="121920" y="4257707"/>
            <a:ext cx="6364224" cy="22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تابع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تابع تبديل تمام قطب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800" t="45153" r="26500" b="18385"/>
          <a:stretch/>
        </p:blipFill>
        <p:spPr>
          <a:xfrm>
            <a:off x="268224" y="1304544"/>
            <a:ext cx="6547104" cy="2499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00" t="41952" r="24500" b="22475"/>
          <a:stretch/>
        </p:blipFill>
        <p:spPr>
          <a:xfrm>
            <a:off x="0" y="4129375"/>
            <a:ext cx="816864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200" t="33770" r="39300" b="37772"/>
          <a:stretch/>
        </p:blipFill>
        <p:spPr>
          <a:xfrm>
            <a:off x="7751928" y="2160366"/>
            <a:ext cx="3415563" cy="1497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4100" t="45509" r="40600" b="20341"/>
          <a:stretch/>
        </p:blipFill>
        <p:spPr>
          <a:xfrm>
            <a:off x="8749832" y="4512698"/>
            <a:ext cx="2124488" cy="16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افزودن نويز به سيگنال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err="1"/>
              <a:t>snoisy</a:t>
            </a:r>
            <a:r>
              <a:rPr lang="en-US" dirty="0"/>
              <a:t> = s + 0.15*</a:t>
            </a:r>
            <a:r>
              <a:rPr lang="en-US" dirty="0" err="1"/>
              <a:t>randn</a:t>
            </a:r>
            <a:r>
              <a:rPr lang="en-US" dirty="0"/>
              <a:t>(length(s),1</a:t>
            </a:r>
            <a:r>
              <a:rPr lang="en-US" dirty="0" smtClean="0"/>
              <a:t>);</a:t>
            </a:r>
          </a:p>
          <a:p>
            <a:pPr algn="l" rtl="0"/>
            <a:r>
              <a:rPr lang="en-US" dirty="0" err="1" smtClean="0"/>
              <a:t>figure,plot</a:t>
            </a:r>
            <a:r>
              <a:rPr lang="en-US" dirty="0" smtClean="0"/>
              <a:t>(</a:t>
            </a:r>
            <a:r>
              <a:rPr lang="en-US" dirty="0" err="1" smtClean="0"/>
              <a:t>snoisy</a:t>
            </a:r>
            <a:r>
              <a:rPr lang="en-US" dirty="0"/>
              <a:t>)</a:t>
            </a:r>
          </a:p>
          <a:p>
            <a:pPr algn="l" rtl="0"/>
            <a:r>
              <a:rPr lang="en-US" dirty="0" err="1" smtClean="0"/>
              <a:t>figure,subplot</a:t>
            </a:r>
            <a:r>
              <a:rPr lang="en-US" dirty="0" smtClean="0"/>
              <a:t>(211</a:t>
            </a:r>
            <a:r>
              <a:rPr lang="en-US" dirty="0"/>
              <a:t>),plot(s)</a:t>
            </a:r>
          </a:p>
          <a:p>
            <a:pPr algn="l" rtl="0"/>
            <a:r>
              <a:rPr lang="en-US" dirty="0" smtClean="0"/>
              <a:t>subplot(212</a:t>
            </a:r>
            <a:r>
              <a:rPr lang="en-US" dirty="0"/>
              <a:t>),plot(</a:t>
            </a:r>
            <a:r>
              <a:rPr lang="en-US" dirty="0" err="1"/>
              <a:t>snoisy</a:t>
            </a:r>
            <a:r>
              <a:rPr lang="en-US" dirty="0"/>
              <a:t>)</a:t>
            </a:r>
          </a:p>
          <a:p>
            <a:pPr algn="l" rtl="0"/>
            <a:r>
              <a:rPr lang="en-US" dirty="0" err="1" smtClean="0"/>
              <a:t>xlabel</a:t>
            </a:r>
            <a:r>
              <a:rPr lang="en-US" dirty="0"/>
              <a:t>('Discrete Time')</a:t>
            </a:r>
          </a:p>
          <a:p>
            <a:pPr algn="l" rtl="0"/>
            <a:r>
              <a:rPr lang="en-US" smtClean="0"/>
              <a:t>sound(snoisy,16000</a:t>
            </a:r>
            <a:r>
              <a:rPr lang="en-US" dirty="0"/>
              <a:t>)</a:t>
            </a:r>
            <a:endParaRPr lang="en-US" dirty="0" smtClean="0"/>
          </a:p>
          <a:p>
            <a:pPr algn="l" rtl="0"/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599537"/>
            <a:ext cx="5218448" cy="3919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2425477"/>
            <a:ext cx="5681880" cy="426808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7588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792" y="2367690"/>
            <a:ext cx="11029615" cy="3678303"/>
          </a:xfrm>
        </p:spPr>
        <p:txBody>
          <a:bodyPr/>
          <a:lstStyle/>
          <a:p>
            <a:r>
              <a:rPr lang="fa-IR" dirty="0" smtClean="0"/>
              <a:t>ورودی فيلتر: </a:t>
            </a:r>
            <a:r>
              <a:rPr lang="en-US" dirty="0" smtClean="0"/>
              <a:t>x(n)</a:t>
            </a:r>
          </a:p>
          <a:p>
            <a:r>
              <a:rPr lang="fa-IR" dirty="0" smtClean="0"/>
              <a:t>خروجی فيلتر: </a:t>
            </a:r>
            <a:r>
              <a:rPr lang="en-US" dirty="0" smtClean="0"/>
              <a:t>y(n)</a:t>
            </a:r>
            <a:endParaRPr lang="fa-IR" dirty="0" smtClean="0"/>
          </a:p>
          <a:p>
            <a:r>
              <a:rPr lang="fa-IR" dirty="0" smtClean="0"/>
              <a:t>فيلتر قطب ندارد و فقط صفر دارد</a:t>
            </a:r>
          </a:p>
          <a:p>
            <a:r>
              <a:rPr lang="fa-IR" dirty="0" smtClean="0"/>
              <a:t>در زمان محدود است </a:t>
            </a:r>
          </a:p>
          <a:p>
            <a:endParaRPr lang="fa-IR" dirty="0"/>
          </a:p>
        </p:txBody>
      </p:sp>
      <p:graphicFrame>
        <p:nvGraphicFramePr>
          <p:cNvPr id="103485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715498"/>
              </p:ext>
            </p:extLst>
          </p:nvPr>
        </p:nvGraphicFramePr>
        <p:xfrm>
          <a:off x="660400" y="2058988"/>
          <a:ext cx="61722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" r:id="rId3" imgW="3136900" imgH="215900" progId="Equation.3">
                  <p:embed/>
                </p:oleObj>
              </mc:Choice>
              <mc:Fallback>
                <p:oleObj r:id="rId3" imgW="3136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2058988"/>
                        <a:ext cx="6172200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84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487480"/>
              </p:ext>
            </p:extLst>
          </p:nvPr>
        </p:nvGraphicFramePr>
        <p:xfrm>
          <a:off x="2558098" y="2802970"/>
          <a:ext cx="22860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" r:id="rId5" imgW="1181100" imgH="457200" progId="Equation.3">
                  <p:embed/>
                </p:oleObj>
              </mc:Choice>
              <mc:Fallback>
                <p:oleObj r:id="rId5" imgW="1181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8098" y="2802970"/>
                        <a:ext cx="2286000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500" name="Group 76"/>
          <p:cNvGrpSpPr>
            <a:grpSpLocks/>
          </p:cNvGrpSpPr>
          <p:nvPr/>
        </p:nvGrpSpPr>
        <p:grpSpPr bwMode="auto">
          <a:xfrm>
            <a:off x="555792" y="3923719"/>
            <a:ext cx="6781800" cy="1536700"/>
            <a:chOff x="144" y="3168"/>
            <a:chExt cx="4272" cy="968"/>
          </a:xfrm>
        </p:grpSpPr>
        <p:sp>
          <p:nvSpPr>
            <p:cNvPr id="103429" name="Line 5"/>
            <p:cNvSpPr>
              <a:spLocks noChangeShapeType="1"/>
            </p:cNvSpPr>
            <p:nvPr/>
          </p:nvSpPr>
          <p:spPr bwMode="auto">
            <a:xfrm>
              <a:off x="938" y="4027"/>
              <a:ext cx="3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30" name="Line 6"/>
            <p:cNvSpPr>
              <a:spLocks noChangeShapeType="1"/>
            </p:cNvSpPr>
            <p:nvPr/>
          </p:nvSpPr>
          <p:spPr bwMode="auto">
            <a:xfrm>
              <a:off x="938" y="3296"/>
              <a:ext cx="0" cy="7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grpSp>
          <p:nvGrpSpPr>
            <p:cNvPr id="103431" name="Group 7"/>
            <p:cNvGrpSpPr>
              <a:grpSpLocks/>
            </p:cNvGrpSpPr>
            <p:nvPr/>
          </p:nvGrpSpPr>
          <p:grpSpPr bwMode="auto">
            <a:xfrm>
              <a:off x="1098" y="3202"/>
              <a:ext cx="248" cy="195"/>
              <a:chOff x="744" y="2654"/>
              <a:chExt cx="270" cy="205"/>
            </a:xfrm>
          </p:grpSpPr>
          <p:grpSp>
            <p:nvGrpSpPr>
              <p:cNvPr id="103432" name="Group 8"/>
              <p:cNvGrpSpPr>
                <a:grpSpLocks/>
              </p:cNvGrpSpPr>
              <p:nvPr/>
            </p:nvGrpSpPr>
            <p:grpSpPr bwMode="auto">
              <a:xfrm>
                <a:off x="768" y="2654"/>
                <a:ext cx="246" cy="205"/>
                <a:chOff x="768" y="2654"/>
                <a:chExt cx="246" cy="205"/>
              </a:xfrm>
            </p:grpSpPr>
            <p:sp>
              <p:nvSpPr>
                <p:cNvPr id="10343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822" y="2654"/>
                  <a:ext cx="192" cy="1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10343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768" y="2696"/>
                  <a:ext cx="145" cy="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103435" name="Rectangle 11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103436" name="Group 12"/>
            <p:cNvGrpSpPr>
              <a:grpSpLocks/>
            </p:cNvGrpSpPr>
            <p:nvPr/>
          </p:nvGrpSpPr>
          <p:grpSpPr bwMode="auto">
            <a:xfrm>
              <a:off x="1545" y="3202"/>
              <a:ext cx="248" cy="195"/>
              <a:chOff x="744" y="2654"/>
              <a:chExt cx="270" cy="205"/>
            </a:xfrm>
          </p:grpSpPr>
          <p:grpSp>
            <p:nvGrpSpPr>
              <p:cNvPr id="103437" name="Group 13"/>
              <p:cNvGrpSpPr>
                <a:grpSpLocks/>
              </p:cNvGrpSpPr>
              <p:nvPr/>
            </p:nvGrpSpPr>
            <p:grpSpPr bwMode="auto">
              <a:xfrm>
                <a:off x="767" y="2654"/>
                <a:ext cx="247" cy="205"/>
                <a:chOff x="767" y="2654"/>
                <a:chExt cx="247" cy="205"/>
              </a:xfrm>
            </p:grpSpPr>
            <p:sp>
              <p:nvSpPr>
                <p:cNvPr id="10343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823" y="2654"/>
                  <a:ext cx="191" cy="1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10343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767" y="2696"/>
                  <a:ext cx="144" cy="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103440" name="Rectangle 16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103441" name="Group 17"/>
            <p:cNvGrpSpPr>
              <a:grpSpLocks/>
            </p:cNvGrpSpPr>
            <p:nvPr/>
          </p:nvGrpSpPr>
          <p:grpSpPr bwMode="auto">
            <a:xfrm>
              <a:off x="1992" y="3202"/>
              <a:ext cx="248" cy="195"/>
              <a:chOff x="744" y="2654"/>
              <a:chExt cx="270" cy="205"/>
            </a:xfrm>
          </p:grpSpPr>
          <p:grpSp>
            <p:nvGrpSpPr>
              <p:cNvPr id="103442" name="Group 18"/>
              <p:cNvGrpSpPr>
                <a:grpSpLocks/>
              </p:cNvGrpSpPr>
              <p:nvPr/>
            </p:nvGrpSpPr>
            <p:grpSpPr bwMode="auto">
              <a:xfrm>
                <a:off x="770" y="2654"/>
                <a:ext cx="244" cy="205"/>
                <a:chOff x="770" y="2654"/>
                <a:chExt cx="244" cy="205"/>
              </a:xfrm>
            </p:grpSpPr>
            <p:sp>
              <p:nvSpPr>
                <p:cNvPr id="10344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24" y="2654"/>
                  <a:ext cx="190" cy="1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10344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770" y="2696"/>
                  <a:ext cx="142" cy="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103445" name="Rectangle 21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103446" name="Group 22"/>
            <p:cNvGrpSpPr>
              <a:grpSpLocks/>
            </p:cNvGrpSpPr>
            <p:nvPr/>
          </p:nvGrpSpPr>
          <p:grpSpPr bwMode="auto">
            <a:xfrm>
              <a:off x="2940" y="3198"/>
              <a:ext cx="249" cy="194"/>
              <a:chOff x="744" y="2651"/>
              <a:chExt cx="271" cy="204"/>
            </a:xfrm>
          </p:grpSpPr>
          <p:grpSp>
            <p:nvGrpSpPr>
              <p:cNvPr id="103447" name="Group 23"/>
              <p:cNvGrpSpPr>
                <a:grpSpLocks/>
              </p:cNvGrpSpPr>
              <p:nvPr/>
            </p:nvGrpSpPr>
            <p:grpSpPr bwMode="auto">
              <a:xfrm>
                <a:off x="768" y="2651"/>
                <a:ext cx="247" cy="204"/>
                <a:chOff x="768" y="2651"/>
                <a:chExt cx="247" cy="204"/>
              </a:xfrm>
            </p:grpSpPr>
            <p:sp>
              <p:nvSpPr>
                <p:cNvPr id="10344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822" y="2651"/>
                  <a:ext cx="193" cy="1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103449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768" y="2693"/>
                  <a:ext cx="144" cy="1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103450" name="Rectangle 26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sp>
          <p:nvSpPr>
            <p:cNvPr id="103451" name="Line 27"/>
            <p:cNvSpPr>
              <a:spLocks noChangeShapeType="1"/>
            </p:cNvSpPr>
            <p:nvPr/>
          </p:nvSpPr>
          <p:spPr bwMode="auto">
            <a:xfrm flipH="1">
              <a:off x="481" y="3296"/>
              <a:ext cx="6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2" name="Line 28"/>
            <p:cNvSpPr>
              <a:spLocks noChangeShapeType="1"/>
            </p:cNvSpPr>
            <p:nvPr/>
          </p:nvSpPr>
          <p:spPr bwMode="auto">
            <a:xfrm flipH="1">
              <a:off x="1324" y="3296"/>
              <a:ext cx="2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3" name="Line 29"/>
            <p:cNvSpPr>
              <a:spLocks noChangeShapeType="1"/>
            </p:cNvSpPr>
            <p:nvPr/>
          </p:nvSpPr>
          <p:spPr bwMode="auto">
            <a:xfrm flipH="1">
              <a:off x="1766" y="3296"/>
              <a:ext cx="2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4" name="Line 30"/>
            <p:cNvSpPr>
              <a:spLocks noChangeShapeType="1"/>
            </p:cNvSpPr>
            <p:nvPr/>
          </p:nvSpPr>
          <p:spPr bwMode="auto">
            <a:xfrm flipH="1">
              <a:off x="2212" y="3296"/>
              <a:ext cx="2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5" name="Line 31"/>
            <p:cNvSpPr>
              <a:spLocks noChangeShapeType="1"/>
            </p:cNvSpPr>
            <p:nvPr/>
          </p:nvSpPr>
          <p:spPr bwMode="auto">
            <a:xfrm flipH="1">
              <a:off x="2720" y="3296"/>
              <a:ext cx="2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6" name="Line 32"/>
            <p:cNvSpPr>
              <a:spLocks noChangeShapeType="1"/>
            </p:cNvSpPr>
            <p:nvPr/>
          </p:nvSpPr>
          <p:spPr bwMode="auto">
            <a:xfrm flipH="1">
              <a:off x="3161" y="3296"/>
              <a:ext cx="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7" name="Oval 33"/>
            <p:cNvSpPr>
              <a:spLocks noChangeArrowheads="1"/>
            </p:cNvSpPr>
            <p:nvPr/>
          </p:nvSpPr>
          <p:spPr bwMode="auto">
            <a:xfrm>
              <a:off x="1341" y="3970"/>
              <a:ext cx="132" cy="1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58" name="Oval 34"/>
            <p:cNvSpPr>
              <a:spLocks noChangeArrowheads="1"/>
            </p:cNvSpPr>
            <p:nvPr/>
          </p:nvSpPr>
          <p:spPr bwMode="auto">
            <a:xfrm>
              <a:off x="1799" y="3970"/>
              <a:ext cx="132" cy="1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59" name="Oval 35"/>
            <p:cNvSpPr>
              <a:spLocks noChangeArrowheads="1"/>
            </p:cNvSpPr>
            <p:nvPr/>
          </p:nvSpPr>
          <p:spPr bwMode="auto">
            <a:xfrm>
              <a:off x="2262" y="3970"/>
              <a:ext cx="132" cy="1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60" name="Oval 36"/>
            <p:cNvSpPr>
              <a:spLocks noChangeArrowheads="1"/>
            </p:cNvSpPr>
            <p:nvPr/>
          </p:nvSpPr>
          <p:spPr bwMode="auto">
            <a:xfrm>
              <a:off x="3255" y="3976"/>
              <a:ext cx="132" cy="1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103461" name="Group 37"/>
            <p:cNvGrpSpPr>
              <a:grpSpLocks/>
            </p:cNvGrpSpPr>
            <p:nvPr/>
          </p:nvGrpSpPr>
          <p:grpSpPr bwMode="auto">
            <a:xfrm>
              <a:off x="1363" y="3990"/>
              <a:ext cx="88" cy="92"/>
              <a:chOff x="1584" y="3360"/>
              <a:chExt cx="96" cy="96"/>
            </a:xfrm>
          </p:grpSpPr>
          <p:sp>
            <p:nvSpPr>
              <p:cNvPr id="103462" name="Line 38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3463" name="Line 39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103464" name="Group 40"/>
            <p:cNvGrpSpPr>
              <a:grpSpLocks/>
            </p:cNvGrpSpPr>
            <p:nvPr/>
          </p:nvGrpSpPr>
          <p:grpSpPr bwMode="auto">
            <a:xfrm>
              <a:off x="1821" y="3993"/>
              <a:ext cx="88" cy="91"/>
              <a:chOff x="1584" y="3360"/>
              <a:chExt cx="96" cy="96"/>
            </a:xfrm>
          </p:grpSpPr>
          <p:sp>
            <p:nvSpPr>
              <p:cNvPr id="103465" name="Line 41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3466" name="Line 42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103467" name="Group 43"/>
            <p:cNvGrpSpPr>
              <a:grpSpLocks/>
            </p:cNvGrpSpPr>
            <p:nvPr/>
          </p:nvGrpSpPr>
          <p:grpSpPr bwMode="auto">
            <a:xfrm>
              <a:off x="2284" y="3996"/>
              <a:ext cx="88" cy="91"/>
              <a:chOff x="1584" y="3360"/>
              <a:chExt cx="96" cy="96"/>
            </a:xfrm>
          </p:grpSpPr>
          <p:sp>
            <p:nvSpPr>
              <p:cNvPr id="103468" name="Line 44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3469" name="Line 45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103470" name="Group 46"/>
            <p:cNvGrpSpPr>
              <a:grpSpLocks/>
            </p:cNvGrpSpPr>
            <p:nvPr/>
          </p:nvGrpSpPr>
          <p:grpSpPr bwMode="auto">
            <a:xfrm>
              <a:off x="3279" y="4002"/>
              <a:ext cx="89" cy="91"/>
              <a:chOff x="1584" y="3360"/>
              <a:chExt cx="96" cy="96"/>
            </a:xfrm>
          </p:grpSpPr>
          <p:sp>
            <p:nvSpPr>
              <p:cNvPr id="103471" name="Line 47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3472" name="Line 48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103473" name="Oval 49"/>
            <p:cNvSpPr>
              <a:spLocks noChangeArrowheads="1"/>
            </p:cNvSpPr>
            <p:nvPr/>
          </p:nvSpPr>
          <p:spPr bwMode="auto">
            <a:xfrm>
              <a:off x="2466" y="3273"/>
              <a:ext cx="44" cy="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74" name="Oval 50"/>
            <p:cNvSpPr>
              <a:spLocks noChangeArrowheads="1"/>
            </p:cNvSpPr>
            <p:nvPr/>
          </p:nvSpPr>
          <p:spPr bwMode="auto">
            <a:xfrm>
              <a:off x="2554" y="3273"/>
              <a:ext cx="44" cy="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75" name="Oval 51"/>
            <p:cNvSpPr>
              <a:spLocks noChangeArrowheads="1"/>
            </p:cNvSpPr>
            <p:nvPr/>
          </p:nvSpPr>
          <p:spPr bwMode="auto">
            <a:xfrm>
              <a:off x="2642" y="3273"/>
              <a:ext cx="45" cy="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76" name="Line 52"/>
            <p:cNvSpPr>
              <a:spLocks noChangeShapeType="1"/>
            </p:cNvSpPr>
            <p:nvPr/>
          </p:nvSpPr>
          <p:spPr bwMode="auto">
            <a:xfrm>
              <a:off x="3409" y="4027"/>
              <a:ext cx="7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77" name="Line 53"/>
            <p:cNvSpPr>
              <a:spLocks noChangeShapeType="1"/>
            </p:cNvSpPr>
            <p:nvPr/>
          </p:nvSpPr>
          <p:spPr bwMode="auto">
            <a:xfrm>
              <a:off x="453" y="3296"/>
              <a:ext cx="3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78" name="Line 54"/>
            <p:cNvSpPr>
              <a:spLocks noChangeShapeType="1"/>
            </p:cNvSpPr>
            <p:nvPr/>
          </p:nvSpPr>
          <p:spPr bwMode="auto">
            <a:xfrm>
              <a:off x="1407" y="3296"/>
              <a:ext cx="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79" name="Line 55"/>
            <p:cNvSpPr>
              <a:spLocks noChangeShapeType="1"/>
            </p:cNvSpPr>
            <p:nvPr/>
          </p:nvSpPr>
          <p:spPr bwMode="auto">
            <a:xfrm>
              <a:off x="1865" y="3296"/>
              <a:ext cx="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80" name="Line 56"/>
            <p:cNvSpPr>
              <a:spLocks noChangeShapeType="1"/>
            </p:cNvSpPr>
            <p:nvPr/>
          </p:nvSpPr>
          <p:spPr bwMode="auto">
            <a:xfrm>
              <a:off x="2328" y="3296"/>
              <a:ext cx="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81" name="Line 57"/>
            <p:cNvSpPr>
              <a:spLocks noChangeShapeType="1"/>
            </p:cNvSpPr>
            <p:nvPr/>
          </p:nvSpPr>
          <p:spPr bwMode="auto">
            <a:xfrm>
              <a:off x="3321" y="3296"/>
              <a:ext cx="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graphicFrame>
          <p:nvGraphicFramePr>
            <p:cNvPr id="103490" name="Object 66"/>
            <p:cNvGraphicFramePr>
              <a:graphicFrameLocks noChangeAspect="1"/>
            </p:cNvGraphicFramePr>
            <p:nvPr/>
          </p:nvGraphicFramePr>
          <p:xfrm>
            <a:off x="144" y="3168"/>
            <a:ext cx="309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0" r:id="rId7" imgW="266469" imgH="190335" progId="Equation.3">
                    <p:embed/>
                  </p:oleObj>
                </mc:Choice>
                <mc:Fallback>
                  <p:oleObj r:id="rId7" imgW="266469" imgH="1903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168"/>
                          <a:ext cx="309" cy="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91" name="Object 67"/>
            <p:cNvGraphicFramePr>
              <a:graphicFrameLocks noChangeAspect="1"/>
            </p:cNvGraphicFramePr>
            <p:nvPr/>
          </p:nvGraphicFramePr>
          <p:xfrm>
            <a:off x="4107" y="3915"/>
            <a:ext cx="309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11" r:id="rId9" imgW="279400" imgH="190500" progId="Equation.3">
                    <p:embed/>
                  </p:oleObj>
                </mc:Choice>
                <mc:Fallback>
                  <p:oleObj r:id="rId9" imgW="279400" imgH="190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7" y="3915"/>
                          <a:ext cx="309" cy="2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502" name="Rectangle 78"/>
          <p:cNvSpPr>
            <a:spLocks noChangeArrowheads="1"/>
          </p:cNvSpPr>
          <p:nvPr/>
        </p:nvSpPr>
        <p:spPr bwMode="auto">
          <a:xfrm>
            <a:off x="6015038" y="33194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sp>
        <p:nvSpPr>
          <p:cNvPr id="103504" name="Rectangle 80"/>
          <p:cNvSpPr>
            <a:spLocks noChangeArrowheads="1"/>
          </p:cNvSpPr>
          <p:nvPr/>
        </p:nvSpPr>
        <p:spPr bwMode="auto">
          <a:xfrm>
            <a:off x="6015038" y="33147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103503" name="Object 79"/>
          <p:cNvGraphicFramePr>
            <a:graphicFrameLocks noChangeAspect="1"/>
          </p:cNvGraphicFramePr>
          <p:nvPr/>
        </p:nvGraphicFramePr>
        <p:xfrm>
          <a:off x="3683001" y="5511800"/>
          <a:ext cx="269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" r:id="rId11" imgW="165028" imgH="228501" progId="Equation.3">
                  <p:embed/>
                </p:oleObj>
              </mc:Choice>
              <mc:Fallback>
                <p:oleObj r:id="rId11" imgW="16502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1" y="5511800"/>
                        <a:ext cx="2698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06" name="Rectangle 82"/>
          <p:cNvSpPr>
            <a:spLocks noChangeArrowheads="1"/>
          </p:cNvSpPr>
          <p:nvPr/>
        </p:nvSpPr>
        <p:spPr bwMode="auto">
          <a:xfrm>
            <a:off x="6019800" y="33194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103505" name="Object 81"/>
          <p:cNvGraphicFramePr>
            <a:graphicFrameLocks noChangeAspect="1"/>
          </p:cNvGraphicFramePr>
          <p:nvPr/>
        </p:nvGraphicFramePr>
        <p:xfrm>
          <a:off x="4429125" y="5524500"/>
          <a:ext cx="26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3" r:id="rId13" imgW="152268" imgH="215713" progId="Equation.3">
                  <p:embed/>
                </p:oleObj>
              </mc:Choice>
              <mc:Fallback>
                <p:oleObj r:id="rId13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5" y="5524500"/>
                        <a:ext cx="2667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08" name="Rectangle 84"/>
          <p:cNvSpPr>
            <a:spLocks noChangeArrowheads="1"/>
          </p:cNvSpPr>
          <p:nvPr/>
        </p:nvSpPr>
        <p:spPr bwMode="auto">
          <a:xfrm>
            <a:off x="6015038" y="33099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103507" name="Object 83"/>
          <p:cNvGraphicFramePr>
            <a:graphicFrameLocks noChangeAspect="1"/>
          </p:cNvGraphicFramePr>
          <p:nvPr/>
        </p:nvGraphicFramePr>
        <p:xfrm>
          <a:off x="7437439" y="5511800"/>
          <a:ext cx="3190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r:id="rId15" imgW="164957" imgH="241091" progId="Equation.3">
                  <p:embed/>
                </p:oleObj>
              </mc:Choice>
              <mc:Fallback>
                <p:oleObj r:id="rId15" imgW="164957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7439" y="5511800"/>
                        <a:ext cx="319087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فيلتر ديجيتال </a:t>
            </a:r>
            <a:r>
              <a:rPr lang="en-US" dirty="0" smtClean="0"/>
              <a:t>FIR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2947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49" name="Rectangle 193"/>
          <p:cNvSpPr>
            <a:spLocks noChangeArrowheads="1"/>
          </p:cNvSpPr>
          <p:nvPr/>
        </p:nvSpPr>
        <p:spPr bwMode="auto">
          <a:xfrm>
            <a:off x="5029200" y="5105400"/>
            <a:ext cx="5562600" cy="1600200"/>
          </a:xfrm>
          <a:prstGeom prst="rect">
            <a:avLst/>
          </a:prstGeom>
          <a:gradFill rotWithShape="0">
            <a:gsLst>
              <a:gs pos="0">
                <a:srgbClr val="D7FED6">
                  <a:gamma/>
                  <a:shade val="46275"/>
                  <a:invGamma/>
                </a:srgbClr>
              </a:gs>
              <a:gs pos="50000">
                <a:srgbClr val="D7FED6"/>
              </a:gs>
              <a:gs pos="100000">
                <a:srgbClr val="D7FED6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96448" name="Rectangle 192"/>
          <p:cNvSpPr>
            <a:spLocks noChangeArrowheads="1"/>
          </p:cNvSpPr>
          <p:nvPr/>
        </p:nvSpPr>
        <p:spPr bwMode="auto">
          <a:xfrm>
            <a:off x="4114800" y="3429000"/>
            <a:ext cx="5410200" cy="160020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96446" name="Rectangle 190"/>
          <p:cNvSpPr>
            <a:spLocks noChangeArrowheads="1"/>
          </p:cNvSpPr>
          <p:nvPr/>
        </p:nvSpPr>
        <p:spPr bwMode="auto">
          <a:xfrm>
            <a:off x="2298700" y="2514600"/>
            <a:ext cx="3733800" cy="609600"/>
          </a:xfrm>
          <a:prstGeom prst="rect">
            <a:avLst/>
          </a:prstGeom>
          <a:gradFill rotWithShape="0">
            <a:gsLst>
              <a:gs pos="0">
                <a:srgbClr val="D7FED6">
                  <a:gamma/>
                  <a:shade val="46275"/>
                  <a:invGamma/>
                </a:srgbClr>
              </a:gs>
              <a:gs pos="50000">
                <a:srgbClr val="D7FED6"/>
              </a:gs>
              <a:gs pos="100000">
                <a:srgbClr val="D7FED6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96444" name="Rectangle 188"/>
          <p:cNvSpPr>
            <a:spLocks noChangeArrowheads="1"/>
          </p:cNvSpPr>
          <p:nvPr/>
        </p:nvSpPr>
        <p:spPr bwMode="auto">
          <a:xfrm>
            <a:off x="6172200" y="2514600"/>
            <a:ext cx="4495800" cy="60960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a-IR"/>
          </a:p>
        </p:txBody>
      </p:sp>
      <p:grpSp>
        <p:nvGrpSpPr>
          <p:cNvPr id="96439" name="Group 183"/>
          <p:cNvGrpSpPr>
            <a:grpSpLocks/>
          </p:cNvGrpSpPr>
          <p:nvPr/>
        </p:nvGrpSpPr>
        <p:grpSpPr bwMode="auto">
          <a:xfrm>
            <a:off x="4152900" y="3657601"/>
            <a:ext cx="6591300" cy="2949575"/>
            <a:chOff x="600" y="1390"/>
            <a:chExt cx="4422" cy="2202"/>
          </a:xfrm>
        </p:grpSpPr>
        <p:sp>
          <p:nvSpPr>
            <p:cNvPr id="96438" name="Line 182"/>
            <p:cNvSpPr>
              <a:spLocks noChangeShapeType="1"/>
            </p:cNvSpPr>
            <p:nvPr/>
          </p:nvSpPr>
          <p:spPr bwMode="auto">
            <a:xfrm>
              <a:off x="1392" y="2268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62" name="Line 6"/>
            <p:cNvSpPr>
              <a:spLocks noChangeShapeType="1"/>
            </p:cNvSpPr>
            <p:nvPr/>
          </p:nvSpPr>
          <p:spPr bwMode="auto">
            <a:xfrm>
              <a:off x="1392" y="149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63" name="Line 7"/>
            <p:cNvSpPr>
              <a:spLocks noChangeShapeType="1"/>
            </p:cNvSpPr>
            <p:nvPr/>
          </p:nvSpPr>
          <p:spPr bwMode="auto">
            <a:xfrm>
              <a:off x="3985" y="149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grpSp>
          <p:nvGrpSpPr>
            <p:cNvPr id="96264" name="Group 8"/>
            <p:cNvGrpSpPr>
              <a:grpSpLocks/>
            </p:cNvGrpSpPr>
            <p:nvPr/>
          </p:nvGrpSpPr>
          <p:grpSpPr bwMode="auto">
            <a:xfrm>
              <a:off x="1566" y="1390"/>
              <a:ext cx="269" cy="228"/>
              <a:chOff x="744" y="2650"/>
              <a:chExt cx="269" cy="228"/>
            </a:xfrm>
          </p:grpSpPr>
          <p:grpSp>
            <p:nvGrpSpPr>
              <p:cNvPr id="96265" name="Group 9"/>
              <p:cNvGrpSpPr>
                <a:grpSpLocks/>
              </p:cNvGrpSpPr>
              <p:nvPr/>
            </p:nvGrpSpPr>
            <p:grpSpPr bwMode="auto">
              <a:xfrm>
                <a:off x="755" y="2650"/>
                <a:ext cx="258" cy="228"/>
                <a:chOff x="755" y="2650"/>
                <a:chExt cx="258" cy="228"/>
              </a:xfrm>
            </p:grpSpPr>
            <p:sp>
              <p:nvSpPr>
                <p:cNvPr id="9626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821" y="2650"/>
                  <a:ext cx="192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26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755" y="2695"/>
                  <a:ext cx="16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268" name="Rectangle 12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269" name="Group 13"/>
            <p:cNvGrpSpPr>
              <a:grpSpLocks/>
            </p:cNvGrpSpPr>
            <p:nvPr/>
          </p:nvGrpSpPr>
          <p:grpSpPr bwMode="auto">
            <a:xfrm>
              <a:off x="2052" y="1390"/>
              <a:ext cx="271" cy="228"/>
              <a:chOff x="744" y="2650"/>
              <a:chExt cx="271" cy="228"/>
            </a:xfrm>
          </p:grpSpPr>
          <p:grpSp>
            <p:nvGrpSpPr>
              <p:cNvPr id="96270" name="Group 14"/>
              <p:cNvGrpSpPr>
                <a:grpSpLocks/>
              </p:cNvGrpSpPr>
              <p:nvPr/>
            </p:nvGrpSpPr>
            <p:grpSpPr bwMode="auto">
              <a:xfrm>
                <a:off x="756" y="2650"/>
                <a:ext cx="259" cy="228"/>
                <a:chOff x="756" y="2650"/>
                <a:chExt cx="259" cy="228"/>
              </a:xfrm>
            </p:grpSpPr>
            <p:sp>
              <p:nvSpPr>
                <p:cNvPr id="9627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823" y="2650"/>
                  <a:ext cx="192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27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756" y="2695"/>
                  <a:ext cx="16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273" name="Rectangle 17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274" name="Group 18"/>
            <p:cNvGrpSpPr>
              <a:grpSpLocks/>
            </p:cNvGrpSpPr>
            <p:nvPr/>
          </p:nvGrpSpPr>
          <p:grpSpPr bwMode="auto">
            <a:xfrm>
              <a:off x="2538" y="1390"/>
              <a:ext cx="270" cy="228"/>
              <a:chOff x="744" y="2650"/>
              <a:chExt cx="270" cy="228"/>
            </a:xfrm>
          </p:grpSpPr>
          <p:grpSp>
            <p:nvGrpSpPr>
              <p:cNvPr id="96275" name="Group 19"/>
              <p:cNvGrpSpPr>
                <a:grpSpLocks/>
              </p:cNvGrpSpPr>
              <p:nvPr/>
            </p:nvGrpSpPr>
            <p:grpSpPr bwMode="auto">
              <a:xfrm>
                <a:off x="757" y="2650"/>
                <a:ext cx="257" cy="228"/>
                <a:chOff x="757" y="2650"/>
                <a:chExt cx="257" cy="228"/>
              </a:xfrm>
            </p:grpSpPr>
            <p:sp>
              <p:nvSpPr>
                <p:cNvPr id="9627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24" y="2650"/>
                  <a:ext cx="190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27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757" y="2695"/>
                  <a:ext cx="165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278" name="Rectangle 22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279" name="Group 23"/>
            <p:cNvGrpSpPr>
              <a:grpSpLocks/>
            </p:cNvGrpSpPr>
            <p:nvPr/>
          </p:nvGrpSpPr>
          <p:grpSpPr bwMode="auto">
            <a:xfrm>
              <a:off x="3570" y="1390"/>
              <a:ext cx="269" cy="228"/>
              <a:chOff x="744" y="2650"/>
              <a:chExt cx="269" cy="228"/>
            </a:xfrm>
          </p:grpSpPr>
          <p:grpSp>
            <p:nvGrpSpPr>
              <p:cNvPr id="96280" name="Group 24"/>
              <p:cNvGrpSpPr>
                <a:grpSpLocks/>
              </p:cNvGrpSpPr>
              <p:nvPr/>
            </p:nvGrpSpPr>
            <p:grpSpPr bwMode="auto">
              <a:xfrm>
                <a:off x="757" y="2650"/>
                <a:ext cx="256" cy="228"/>
                <a:chOff x="757" y="2650"/>
                <a:chExt cx="256" cy="228"/>
              </a:xfrm>
            </p:grpSpPr>
            <p:sp>
              <p:nvSpPr>
                <p:cNvPr id="96281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822" y="2650"/>
                  <a:ext cx="191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28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757" y="2694"/>
                  <a:ext cx="166" cy="1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283" name="Rectangle 27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sp>
          <p:nvSpPr>
            <p:cNvPr id="96284" name="Line 28"/>
            <p:cNvSpPr>
              <a:spLocks noChangeShapeType="1"/>
            </p:cNvSpPr>
            <p:nvPr/>
          </p:nvSpPr>
          <p:spPr bwMode="auto">
            <a:xfrm flipH="1">
              <a:off x="894" y="1494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85" name="Line 29"/>
            <p:cNvSpPr>
              <a:spLocks noChangeShapeType="1"/>
            </p:cNvSpPr>
            <p:nvPr/>
          </p:nvSpPr>
          <p:spPr bwMode="auto">
            <a:xfrm flipH="1">
              <a:off x="1812" y="149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86" name="Line 30"/>
            <p:cNvSpPr>
              <a:spLocks noChangeShapeType="1"/>
            </p:cNvSpPr>
            <p:nvPr/>
          </p:nvSpPr>
          <p:spPr bwMode="auto">
            <a:xfrm flipH="1">
              <a:off x="2292" y="149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87" name="Line 31"/>
            <p:cNvSpPr>
              <a:spLocks noChangeShapeType="1"/>
            </p:cNvSpPr>
            <p:nvPr/>
          </p:nvSpPr>
          <p:spPr bwMode="auto">
            <a:xfrm flipH="1">
              <a:off x="2778" y="149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88" name="Line 32"/>
            <p:cNvSpPr>
              <a:spLocks noChangeShapeType="1"/>
            </p:cNvSpPr>
            <p:nvPr/>
          </p:nvSpPr>
          <p:spPr bwMode="auto">
            <a:xfrm flipH="1">
              <a:off x="3330" y="149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89" name="Line 33"/>
            <p:cNvSpPr>
              <a:spLocks noChangeShapeType="1"/>
            </p:cNvSpPr>
            <p:nvPr/>
          </p:nvSpPr>
          <p:spPr bwMode="auto">
            <a:xfrm flipH="1">
              <a:off x="3810" y="1494"/>
              <a:ext cx="1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grpSp>
          <p:nvGrpSpPr>
            <p:cNvPr id="96298" name="Group 42"/>
            <p:cNvGrpSpPr>
              <a:grpSpLocks/>
            </p:cNvGrpSpPr>
            <p:nvPr/>
          </p:nvGrpSpPr>
          <p:grpSpPr bwMode="auto">
            <a:xfrm>
              <a:off x="1848" y="2217"/>
              <a:ext cx="96" cy="96"/>
              <a:chOff x="1584" y="3360"/>
              <a:chExt cx="96" cy="96"/>
            </a:xfrm>
          </p:grpSpPr>
          <p:sp>
            <p:nvSpPr>
              <p:cNvPr id="96299" name="Line 43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00" name="Line 44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01" name="Group 45"/>
            <p:cNvGrpSpPr>
              <a:grpSpLocks/>
            </p:cNvGrpSpPr>
            <p:nvPr/>
          </p:nvGrpSpPr>
          <p:grpSpPr bwMode="auto">
            <a:xfrm>
              <a:off x="2352" y="2226"/>
              <a:ext cx="96" cy="96"/>
              <a:chOff x="1584" y="3360"/>
              <a:chExt cx="96" cy="96"/>
            </a:xfrm>
          </p:grpSpPr>
          <p:sp>
            <p:nvSpPr>
              <p:cNvPr id="96302" name="Line 46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03" name="Line 47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04" name="Group 48"/>
            <p:cNvGrpSpPr>
              <a:grpSpLocks/>
            </p:cNvGrpSpPr>
            <p:nvPr/>
          </p:nvGrpSpPr>
          <p:grpSpPr bwMode="auto">
            <a:xfrm>
              <a:off x="2856" y="2223"/>
              <a:ext cx="96" cy="96"/>
              <a:chOff x="1584" y="3360"/>
              <a:chExt cx="96" cy="96"/>
            </a:xfrm>
          </p:grpSpPr>
          <p:sp>
            <p:nvSpPr>
              <p:cNvPr id="96305" name="Line 49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06" name="Line 50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07" name="Group 51"/>
            <p:cNvGrpSpPr>
              <a:grpSpLocks/>
            </p:cNvGrpSpPr>
            <p:nvPr/>
          </p:nvGrpSpPr>
          <p:grpSpPr bwMode="auto">
            <a:xfrm>
              <a:off x="3939" y="2235"/>
              <a:ext cx="96" cy="96"/>
              <a:chOff x="1584" y="3360"/>
              <a:chExt cx="96" cy="96"/>
            </a:xfrm>
          </p:grpSpPr>
          <p:sp>
            <p:nvSpPr>
              <p:cNvPr id="96308" name="Line 52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09" name="Line 53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96310" name="Oval 54"/>
            <p:cNvSpPr>
              <a:spLocks noChangeArrowheads="1"/>
            </p:cNvSpPr>
            <p:nvPr/>
          </p:nvSpPr>
          <p:spPr bwMode="auto">
            <a:xfrm>
              <a:off x="3054" y="1470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11" name="Oval 55"/>
            <p:cNvSpPr>
              <a:spLocks noChangeArrowheads="1"/>
            </p:cNvSpPr>
            <p:nvPr/>
          </p:nvSpPr>
          <p:spPr bwMode="auto">
            <a:xfrm>
              <a:off x="3150" y="1470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12" name="Oval 56"/>
            <p:cNvSpPr>
              <a:spLocks noChangeArrowheads="1"/>
            </p:cNvSpPr>
            <p:nvPr/>
          </p:nvSpPr>
          <p:spPr bwMode="auto">
            <a:xfrm>
              <a:off x="3246" y="1470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69" name="Line 113"/>
            <p:cNvSpPr>
              <a:spLocks noChangeShapeType="1"/>
            </p:cNvSpPr>
            <p:nvPr/>
          </p:nvSpPr>
          <p:spPr bwMode="auto">
            <a:xfrm>
              <a:off x="1389" y="3465"/>
              <a:ext cx="1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66" name="Line 110"/>
            <p:cNvSpPr>
              <a:spLocks noChangeShapeType="1"/>
            </p:cNvSpPr>
            <p:nvPr/>
          </p:nvSpPr>
          <p:spPr bwMode="auto">
            <a:xfrm>
              <a:off x="1422" y="2682"/>
              <a:ext cx="24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15" name="Line 59"/>
            <p:cNvSpPr>
              <a:spLocks noChangeShapeType="1"/>
            </p:cNvSpPr>
            <p:nvPr/>
          </p:nvSpPr>
          <p:spPr bwMode="auto">
            <a:xfrm flipV="1">
              <a:off x="1392" y="269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16" name="Line 60"/>
            <p:cNvSpPr>
              <a:spLocks noChangeShapeType="1"/>
            </p:cNvSpPr>
            <p:nvPr/>
          </p:nvSpPr>
          <p:spPr bwMode="auto">
            <a:xfrm flipV="1">
              <a:off x="3984" y="269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38" name="Line 82"/>
            <p:cNvSpPr>
              <a:spLocks noChangeShapeType="1"/>
            </p:cNvSpPr>
            <p:nvPr/>
          </p:nvSpPr>
          <p:spPr bwMode="auto">
            <a:xfrm flipH="1" flipV="1">
              <a:off x="1812" y="346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39" name="Line 83"/>
            <p:cNvSpPr>
              <a:spLocks noChangeShapeType="1"/>
            </p:cNvSpPr>
            <p:nvPr/>
          </p:nvSpPr>
          <p:spPr bwMode="auto">
            <a:xfrm flipH="1" flipV="1">
              <a:off x="2292" y="346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0" name="Line 84"/>
            <p:cNvSpPr>
              <a:spLocks noChangeShapeType="1"/>
            </p:cNvSpPr>
            <p:nvPr/>
          </p:nvSpPr>
          <p:spPr bwMode="auto">
            <a:xfrm flipH="1" flipV="1">
              <a:off x="2778" y="346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1" name="Line 85"/>
            <p:cNvSpPr>
              <a:spLocks noChangeShapeType="1"/>
            </p:cNvSpPr>
            <p:nvPr/>
          </p:nvSpPr>
          <p:spPr bwMode="auto">
            <a:xfrm flipH="1" flipV="1">
              <a:off x="3330" y="346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2" name="Line 86"/>
            <p:cNvSpPr>
              <a:spLocks noChangeShapeType="1"/>
            </p:cNvSpPr>
            <p:nvPr/>
          </p:nvSpPr>
          <p:spPr bwMode="auto">
            <a:xfrm flipH="1" flipV="1">
              <a:off x="3810" y="3462"/>
              <a:ext cx="1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3" name="Oval 87"/>
            <p:cNvSpPr>
              <a:spLocks noChangeArrowheads="1"/>
            </p:cNvSpPr>
            <p:nvPr/>
          </p:nvSpPr>
          <p:spPr bwMode="auto">
            <a:xfrm flipV="1">
              <a:off x="1320" y="2610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96348" name="Group 92"/>
            <p:cNvGrpSpPr>
              <a:grpSpLocks/>
            </p:cNvGrpSpPr>
            <p:nvPr/>
          </p:nvGrpSpPr>
          <p:grpSpPr bwMode="auto">
            <a:xfrm flipV="1">
              <a:off x="1344" y="2634"/>
              <a:ext cx="96" cy="96"/>
              <a:chOff x="1584" y="3360"/>
              <a:chExt cx="96" cy="96"/>
            </a:xfrm>
          </p:grpSpPr>
          <p:sp>
            <p:nvSpPr>
              <p:cNvPr id="96349" name="Line 93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50" name="Line 94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51" name="Group 95"/>
            <p:cNvGrpSpPr>
              <a:grpSpLocks/>
            </p:cNvGrpSpPr>
            <p:nvPr/>
          </p:nvGrpSpPr>
          <p:grpSpPr bwMode="auto">
            <a:xfrm flipV="1">
              <a:off x="1848" y="2643"/>
              <a:ext cx="96" cy="96"/>
              <a:chOff x="1584" y="3360"/>
              <a:chExt cx="96" cy="96"/>
            </a:xfrm>
          </p:grpSpPr>
          <p:sp>
            <p:nvSpPr>
              <p:cNvPr id="96352" name="Line 96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53" name="Line 97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54" name="Group 98"/>
            <p:cNvGrpSpPr>
              <a:grpSpLocks/>
            </p:cNvGrpSpPr>
            <p:nvPr/>
          </p:nvGrpSpPr>
          <p:grpSpPr bwMode="auto">
            <a:xfrm flipV="1">
              <a:off x="2352" y="2634"/>
              <a:ext cx="96" cy="96"/>
              <a:chOff x="1584" y="3360"/>
              <a:chExt cx="96" cy="96"/>
            </a:xfrm>
          </p:grpSpPr>
          <p:sp>
            <p:nvSpPr>
              <p:cNvPr id="96355" name="Line 99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56" name="Line 100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57" name="Group 101"/>
            <p:cNvGrpSpPr>
              <a:grpSpLocks/>
            </p:cNvGrpSpPr>
            <p:nvPr/>
          </p:nvGrpSpPr>
          <p:grpSpPr bwMode="auto">
            <a:xfrm flipV="1">
              <a:off x="2856" y="2637"/>
              <a:ext cx="96" cy="96"/>
              <a:chOff x="1584" y="3360"/>
              <a:chExt cx="96" cy="96"/>
            </a:xfrm>
          </p:grpSpPr>
          <p:sp>
            <p:nvSpPr>
              <p:cNvPr id="96358" name="Line 102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59" name="Line 103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60" name="Group 104"/>
            <p:cNvGrpSpPr>
              <a:grpSpLocks/>
            </p:cNvGrpSpPr>
            <p:nvPr/>
          </p:nvGrpSpPr>
          <p:grpSpPr bwMode="auto">
            <a:xfrm flipV="1">
              <a:off x="3939" y="2625"/>
              <a:ext cx="96" cy="96"/>
              <a:chOff x="1584" y="3360"/>
              <a:chExt cx="96" cy="96"/>
            </a:xfrm>
          </p:grpSpPr>
          <p:sp>
            <p:nvSpPr>
              <p:cNvPr id="96361" name="Line 105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62" name="Line 106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96363" name="Oval 107"/>
            <p:cNvSpPr>
              <a:spLocks noChangeArrowheads="1"/>
            </p:cNvSpPr>
            <p:nvPr/>
          </p:nvSpPr>
          <p:spPr bwMode="auto">
            <a:xfrm flipV="1">
              <a:off x="3054" y="3438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64" name="Oval 108"/>
            <p:cNvSpPr>
              <a:spLocks noChangeArrowheads="1"/>
            </p:cNvSpPr>
            <p:nvPr/>
          </p:nvSpPr>
          <p:spPr bwMode="auto">
            <a:xfrm flipV="1">
              <a:off x="3150" y="3438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65" name="Oval 109"/>
            <p:cNvSpPr>
              <a:spLocks noChangeArrowheads="1"/>
            </p:cNvSpPr>
            <p:nvPr/>
          </p:nvSpPr>
          <p:spPr bwMode="auto">
            <a:xfrm flipV="1">
              <a:off x="3246" y="3438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67" name="Line 111"/>
            <p:cNvSpPr>
              <a:spLocks noChangeShapeType="1"/>
            </p:cNvSpPr>
            <p:nvPr/>
          </p:nvSpPr>
          <p:spPr bwMode="auto">
            <a:xfrm>
              <a:off x="3966" y="346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grpSp>
          <p:nvGrpSpPr>
            <p:cNvPr id="96370" name="Group 114"/>
            <p:cNvGrpSpPr>
              <a:grpSpLocks/>
            </p:cNvGrpSpPr>
            <p:nvPr/>
          </p:nvGrpSpPr>
          <p:grpSpPr bwMode="auto">
            <a:xfrm>
              <a:off x="1572" y="3364"/>
              <a:ext cx="271" cy="228"/>
              <a:chOff x="744" y="2650"/>
              <a:chExt cx="271" cy="228"/>
            </a:xfrm>
          </p:grpSpPr>
          <p:grpSp>
            <p:nvGrpSpPr>
              <p:cNvPr id="96371" name="Group 115"/>
              <p:cNvGrpSpPr>
                <a:grpSpLocks/>
              </p:cNvGrpSpPr>
              <p:nvPr/>
            </p:nvGrpSpPr>
            <p:grpSpPr bwMode="auto">
              <a:xfrm>
                <a:off x="759" y="2650"/>
                <a:ext cx="256" cy="228"/>
                <a:chOff x="759" y="2650"/>
                <a:chExt cx="256" cy="228"/>
              </a:xfrm>
            </p:grpSpPr>
            <p:sp>
              <p:nvSpPr>
                <p:cNvPr id="96372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824" y="2650"/>
                  <a:ext cx="191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373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759" y="2695"/>
                  <a:ext cx="165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374" name="Rectangle 118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375" name="Group 119"/>
            <p:cNvGrpSpPr>
              <a:grpSpLocks/>
            </p:cNvGrpSpPr>
            <p:nvPr/>
          </p:nvGrpSpPr>
          <p:grpSpPr bwMode="auto">
            <a:xfrm>
              <a:off x="2052" y="3366"/>
              <a:ext cx="271" cy="226"/>
              <a:chOff x="744" y="2652"/>
              <a:chExt cx="271" cy="226"/>
            </a:xfrm>
          </p:grpSpPr>
          <p:grpSp>
            <p:nvGrpSpPr>
              <p:cNvPr id="96376" name="Group 120"/>
              <p:cNvGrpSpPr>
                <a:grpSpLocks/>
              </p:cNvGrpSpPr>
              <p:nvPr/>
            </p:nvGrpSpPr>
            <p:grpSpPr bwMode="auto">
              <a:xfrm>
                <a:off x="756" y="2652"/>
                <a:ext cx="259" cy="226"/>
                <a:chOff x="756" y="2652"/>
                <a:chExt cx="259" cy="226"/>
              </a:xfrm>
            </p:grpSpPr>
            <p:sp>
              <p:nvSpPr>
                <p:cNvPr id="96377" name="Text Box 121"/>
                <p:cNvSpPr txBox="1">
                  <a:spLocks noChangeArrowheads="1"/>
                </p:cNvSpPr>
                <p:nvPr/>
              </p:nvSpPr>
              <p:spPr bwMode="auto">
                <a:xfrm>
                  <a:off x="823" y="2652"/>
                  <a:ext cx="192" cy="1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378" name="Text Box 122"/>
                <p:cNvSpPr txBox="1">
                  <a:spLocks noChangeArrowheads="1"/>
                </p:cNvSpPr>
                <p:nvPr/>
              </p:nvSpPr>
              <p:spPr bwMode="auto">
                <a:xfrm>
                  <a:off x="756" y="2695"/>
                  <a:ext cx="16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379" name="Rectangle 123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380" name="Group 124"/>
            <p:cNvGrpSpPr>
              <a:grpSpLocks/>
            </p:cNvGrpSpPr>
            <p:nvPr/>
          </p:nvGrpSpPr>
          <p:grpSpPr bwMode="auto">
            <a:xfrm>
              <a:off x="2532" y="3366"/>
              <a:ext cx="270" cy="226"/>
              <a:chOff x="744" y="2652"/>
              <a:chExt cx="270" cy="226"/>
            </a:xfrm>
          </p:grpSpPr>
          <p:grpSp>
            <p:nvGrpSpPr>
              <p:cNvPr id="96381" name="Group 125"/>
              <p:cNvGrpSpPr>
                <a:grpSpLocks/>
              </p:cNvGrpSpPr>
              <p:nvPr/>
            </p:nvGrpSpPr>
            <p:grpSpPr bwMode="auto">
              <a:xfrm>
                <a:off x="757" y="2652"/>
                <a:ext cx="257" cy="226"/>
                <a:chOff x="757" y="2652"/>
                <a:chExt cx="257" cy="226"/>
              </a:xfrm>
            </p:grpSpPr>
            <p:sp>
              <p:nvSpPr>
                <p:cNvPr id="96382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823" y="2652"/>
                  <a:ext cx="191" cy="1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383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757" y="2695"/>
                  <a:ext cx="16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384" name="Rectangle 128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385" name="Group 129"/>
            <p:cNvGrpSpPr>
              <a:grpSpLocks/>
            </p:cNvGrpSpPr>
            <p:nvPr/>
          </p:nvGrpSpPr>
          <p:grpSpPr bwMode="auto">
            <a:xfrm>
              <a:off x="3570" y="3366"/>
              <a:ext cx="269" cy="226"/>
              <a:chOff x="744" y="2652"/>
              <a:chExt cx="269" cy="226"/>
            </a:xfrm>
          </p:grpSpPr>
          <p:grpSp>
            <p:nvGrpSpPr>
              <p:cNvPr id="96386" name="Group 130"/>
              <p:cNvGrpSpPr>
                <a:grpSpLocks/>
              </p:cNvGrpSpPr>
              <p:nvPr/>
            </p:nvGrpSpPr>
            <p:grpSpPr bwMode="auto">
              <a:xfrm>
                <a:off x="757" y="2652"/>
                <a:ext cx="256" cy="226"/>
                <a:chOff x="757" y="2652"/>
                <a:chExt cx="256" cy="226"/>
              </a:xfrm>
            </p:grpSpPr>
            <p:sp>
              <p:nvSpPr>
                <p:cNvPr id="96387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822" y="2652"/>
                  <a:ext cx="191" cy="1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388" name="Text Box 132"/>
                <p:cNvSpPr txBox="1">
                  <a:spLocks noChangeArrowheads="1"/>
                </p:cNvSpPr>
                <p:nvPr/>
              </p:nvSpPr>
              <p:spPr bwMode="auto">
                <a:xfrm>
                  <a:off x="757" y="2695"/>
                  <a:ext cx="16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389" name="Rectangle 133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sp>
          <p:nvSpPr>
            <p:cNvPr id="96391" name="Line 135"/>
            <p:cNvSpPr>
              <a:spLocks noChangeShapeType="1"/>
            </p:cNvSpPr>
            <p:nvPr/>
          </p:nvSpPr>
          <p:spPr bwMode="auto">
            <a:xfrm>
              <a:off x="3984" y="211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7" name="Oval 91"/>
            <p:cNvSpPr>
              <a:spLocks noChangeArrowheads="1"/>
            </p:cNvSpPr>
            <p:nvPr/>
          </p:nvSpPr>
          <p:spPr bwMode="auto">
            <a:xfrm flipV="1">
              <a:off x="3912" y="2604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294" name="Oval 38"/>
            <p:cNvSpPr>
              <a:spLocks noChangeArrowheads="1"/>
            </p:cNvSpPr>
            <p:nvPr/>
          </p:nvSpPr>
          <p:spPr bwMode="auto">
            <a:xfrm>
              <a:off x="3912" y="2208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96392" name="Group 136"/>
            <p:cNvGrpSpPr>
              <a:grpSpLocks/>
            </p:cNvGrpSpPr>
            <p:nvPr/>
          </p:nvGrpSpPr>
          <p:grpSpPr bwMode="auto">
            <a:xfrm>
              <a:off x="3936" y="2232"/>
              <a:ext cx="96" cy="96"/>
              <a:chOff x="1584" y="3360"/>
              <a:chExt cx="96" cy="96"/>
            </a:xfrm>
          </p:grpSpPr>
          <p:sp>
            <p:nvSpPr>
              <p:cNvPr id="96393" name="Line 137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94" name="Line 138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95" name="Group 139"/>
            <p:cNvGrpSpPr>
              <a:grpSpLocks/>
            </p:cNvGrpSpPr>
            <p:nvPr/>
          </p:nvGrpSpPr>
          <p:grpSpPr bwMode="auto">
            <a:xfrm>
              <a:off x="3936" y="2628"/>
              <a:ext cx="96" cy="96"/>
              <a:chOff x="1584" y="3360"/>
              <a:chExt cx="96" cy="96"/>
            </a:xfrm>
          </p:grpSpPr>
          <p:sp>
            <p:nvSpPr>
              <p:cNvPr id="96396" name="Line 140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97" name="Line 141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96403" name="Line 147"/>
            <p:cNvSpPr>
              <a:spLocks noChangeShapeType="1"/>
            </p:cNvSpPr>
            <p:nvPr/>
          </p:nvSpPr>
          <p:spPr bwMode="auto">
            <a:xfrm>
              <a:off x="1893" y="1491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04" name="Line 148"/>
            <p:cNvSpPr>
              <a:spLocks noChangeShapeType="1"/>
            </p:cNvSpPr>
            <p:nvPr/>
          </p:nvSpPr>
          <p:spPr bwMode="auto">
            <a:xfrm>
              <a:off x="2400" y="1491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05" name="Line 149"/>
            <p:cNvSpPr>
              <a:spLocks noChangeShapeType="1"/>
            </p:cNvSpPr>
            <p:nvPr/>
          </p:nvSpPr>
          <p:spPr bwMode="auto">
            <a:xfrm>
              <a:off x="2904" y="1491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08" name="Line 152"/>
            <p:cNvSpPr>
              <a:spLocks noChangeShapeType="1"/>
            </p:cNvSpPr>
            <p:nvPr/>
          </p:nvSpPr>
          <p:spPr bwMode="auto">
            <a:xfrm flipV="1">
              <a:off x="1890" y="2739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4" name="Oval 88"/>
            <p:cNvSpPr>
              <a:spLocks noChangeArrowheads="1"/>
            </p:cNvSpPr>
            <p:nvPr/>
          </p:nvSpPr>
          <p:spPr bwMode="auto">
            <a:xfrm flipV="1">
              <a:off x="1824" y="2616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409" name="Line 153"/>
            <p:cNvSpPr>
              <a:spLocks noChangeShapeType="1"/>
            </p:cNvSpPr>
            <p:nvPr/>
          </p:nvSpPr>
          <p:spPr bwMode="auto">
            <a:xfrm flipV="1">
              <a:off x="2400" y="2736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10" name="Line 154"/>
            <p:cNvSpPr>
              <a:spLocks noChangeShapeType="1"/>
            </p:cNvSpPr>
            <p:nvPr/>
          </p:nvSpPr>
          <p:spPr bwMode="auto">
            <a:xfrm flipV="1">
              <a:off x="2910" y="2736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5" name="Oval 89"/>
            <p:cNvSpPr>
              <a:spLocks noChangeArrowheads="1"/>
            </p:cNvSpPr>
            <p:nvPr/>
          </p:nvSpPr>
          <p:spPr bwMode="auto">
            <a:xfrm flipV="1">
              <a:off x="2328" y="2610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46" name="Oval 90"/>
            <p:cNvSpPr>
              <a:spLocks noChangeArrowheads="1"/>
            </p:cNvSpPr>
            <p:nvPr/>
          </p:nvSpPr>
          <p:spPr bwMode="auto">
            <a:xfrm flipV="1">
              <a:off x="2832" y="2610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96411" name="Group 155"/>
            <p:cNvGrpSpPr>
              <a:grpSpLocks/>
            </p:cNvGrpSpPr>
            <p:nvPr/>
          </p:nvGrpSpPr>
          <p:grpSpPr bwMode="auto">
            <a:xfrm>
              <a:off x="2856" y="2637"/>
              <a:ext cx="96" cy="96"/>
              <a:chOff x="1584" y="3360"/>
              <a:chExt cx="96" cy="96"/>
            </a:xfrm>
          </p:grpSpPr>
          <p:sp>
            <p:nvSpPr>
              <p:cNvPr id="96412" name="Line 156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13" name="Line 157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414" name="Group 158"/>
            <p:cNvGrpSpPr>
              <a:grpSpLocks/>
            </p:cNvGrpSpPr>
            <p:nvPr/>
          </p:nvGrpSpPr>
          <p:grpSpPr bwMode="auto">
            <a:xfrm>
              <a:off x="2355" y="2640"/>
              <a:ext cx="96" cy="96"/>
              <a:chOff x="1584" y="3360"/>
              <a:chExt cx="96" cy="96"/>
            </a:xfrm>
          </p:grpSpPr>
          <p:sp>
            <p:nvSpPr>
              <p:cNvPr id="96415" name="Line 159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16" name="Line 160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417" name="Group 161"/>
            <p:cNvGrpSpPr>
              <a:grpSpLocks/>
            </p:cNvGrpSpPr>
            <p:nvPr/>
          </p:nvGrpSpPr>
          <p:grpSpPr bwMode="auto">
            <a:xfrm>
              <a:off x="1851" y="2643"/>
              <a:ext cx="96" cy="96"/>
              <a:chOff x="1584" y="3360"/>
              <a:chExt cx="96" cy="96"/>
            </a:xfrm>
          </p:grpSpPr>
          <p:sp>
            <p:nvSpPr>
              <p:cNvPr id="96418" name="Line 162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19" name="Line 163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96293" name="Oval 37"/>
            <p:cNvSpPr>
              <a:spLocks noChangeArrowheads="1"/>
            </p:cNvSpPr>
            <p:nvPr/>
          </p:nvSpPr>
          <p:spPr bwMode="auto">
            <a:xfrm>
              <a:off x="2832" y="220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292" name="Oval 36"/>
            <p:cNvSpPr>
              <a:spLocks noChangeArrowheads="1"/>
            </p:cNvSpPr>
            <p:nvPr/>
          </p:nvSpPr>
          <p:spPr bwMode="auto">
            <a:xfrm>
              <a:off x="2328" y="220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291" name="Oval 35"/>
            <p:cNvSpPr>
              <a:spLocks noChangeArrowheads="1"/>
            </p:cNvSpPr>
            <p:nvPr/>
          </p:nvSpPr>
          <p:spPr bwMode="auto">
            <a:xfrm>
              <a:off x="1824" y="2196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96420" name="Group 164"/>
            <p:cNvGrpSpPr>
              <a:grpSpLocks/>
            </p:cNvGrpSpPr>
            <p:nvPr/>
          </p:nvGrpSpPr>
          <p:grpSpPr bwMode="auto">
            <a:xfrm>
              <a:off x="1848" y="2223"/>
              <a:ext cx="96" cy="96"/>
              <a:chOff x="1584" y="3360"/>
              <a:chExt cx="96" cy="96"/>
            </a:xfrm>
          </p:grpSpPr>
          <p:sp>
            <p:nvSpPr>
              <p:cNvPr id="96421" name="Line 165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22" name="Line 166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423" name="Group 167"/>
            <p:cNvGrpSpPr>
              <a:grpSpLocks/>
            </p:cNvGrpSpPr>
            <p:nvPr/>
          </p:nvGrpSpPr>
          <p:grpSpPr bwMode="auto">
            <a:xfrm>
              <a:off x="2352" y="2229"/>
              <a:ext cx="96" cy="96"/>
              <a:chOff x="1584" y="3360"/>
              <a:chExt cx="96" cy="96"/>
            </a:xfrm>
          </p:grpSpPr>
          <p:sp>
            <p:nvSpPr>
              <p:cNvPr id="96424" name="Line 168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25" name="Line 169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426" name="Group 170"/>
            <p:cNvGrpSpPr>
              <a:grpSpLocks/>
            </p:cNvGrpSpPr>
            <p:nvPr/>
          </p:nvGrpSpPr>
          <p:grpSpPr bwMode="auto">
            <a:xfrm>
              <a:off x="2853" y="2226"/>
              <a:ext cx="96" cy="96"/>
              <a:chOff x="1584" y="3360"/>
              <a:chExt cx="96" cy="96"/>
            </a:xfrm>
          </p:grpSpPr>
          <p:sp>
            <p:nvSpPr>
              <p:cNvPr id="96427" name="Line 171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28" name="Line 172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96429" name="Line 173"/>
            <p:cNvSpPr>
              <a:spLocks noChangeShapeType="1"/>
            </p:cNvSpPr>
            <p:nvPr/>
          </p:nvSpPr>
          <p:spPr bwMode="auto">
            <a:xfrm>
              <a:off x="3984" y="2754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31" name="Line 175"/>
            <p:cNvSpPr>
              <a:spLocks noChangeShapeType="1"/>
            </p:cNvSpPr>
            <p:nvPr/>
          </p:nvSpPr>
          <p:spPr bwMode="auto">
            <a:xfrm>
              <a:off x="960" y="149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33" name="Text Box 177"/>
            <p:cNvSpPr txBox="1">
              <a:spLocks noChangeArrowheads="1"/>
            </p:cNvSpPr>
            <p:nvPr/>
          </p:nvSpPr>
          <p:spPr bwMode="auto">
            <a:xfrm>
              <a:off x="600" y="1398"/>
              <a:ext cx="384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200"/>
                <a:t>X(</a:t>
              </a:r>
              <a:r>
                <a:rPr lang="en-US" altLang="fa-IR" sz="1200" i="1"/>
                <a:t>n</a:t>
              </a:r>
              <a:r>
                <a:rPr lang="en-US" altLang="fa-IR" sz="1200"/>
                <a:t>)</a:t>
              </a:r>
              <a:endParaRPr lang="en-GB" altLang="fa-IR" sz="1200"/>
            </a:p>
          </p:txBody>
        </p:sp>
        <p:sp>
          <p:nvSpPr>
            <p:cNvPr id="96434" name="Text Box 178"/>
            <p:cNvSpPr txBox="1">
              <a:spLocks noChangeArrowheads="1"/>
            </p:cNvSpPr>
            <p:nvPr/>
          </p:nvSpPr>
          <p:spPr bwMode="auto">
            <a:xfrm>
              <a:off x="4638" y="3367"/>
              <a:ext cx="384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200"/>
                <a:t>y(</a:t>
              </a:r>
              <a:r>
                <a:rPr lang="en-US" altLang="fa-IR" sz="1200" i="1"/>
                <a:t>n</a:t>
              </a:r>
              <a:r>
                <a:rPr lang="en-US" altLang="fa-IR" sz="1200"/>
                <a:t>)</a:t>
              </a:r>
              <a:endParaRPr lang="en-GB" altLang="fa-IR" sz="1200"/>
            </a:p>
          </p:txBody>
        </p:sp>
        <p:sp>
          <p:nvSpPr>
            <p:cNvPr id="96435" name="Line 179"/>
            <p:cNvSpPr>
              <a:spLocks noChangeShapeType="1"/>
            </p:cNvSpPr>
            <p:nvPr/>
          </p:nvSpPr>
          <p:spPr bwMode="auto">
            <a:xfrm>
              <a:off x="3984" y="346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36" name="Line 180"/>
            <p:cNvSpPr>
              <a:spLocks noChangeShapeType="1"/>
            </p:cNvSpPr>
            <p:nvPr/>
          </p:nvSpPr>
          <p:spPr bwMode="auto">
            <a:xfrm flipV="1">
              <a:off x="1392" y="274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</p:grpSp>
      <p:sp>
        <p:nvSpPr>
          <p:cNvPr id="96442" name="Rectangle 186"/>
          <p:cNvSpPr>
            <a:spLocks noChangeArrowheads="1"/>
          </p:cNvSpPr>
          <p:nvPr/>
        </p:nvSpPr>
        <p:spPr bwMode="auto">
          <a:xfrm>
            <a:off x="1524000" y="2881313"/>
            <a:ext cx="9144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fa-IR" sz="1200">
                <a:latin typeface="Arial" panose="020B0604020202020204" pitchFamily="34" charset="0"/>
                <a:cs typeface="Times New Roman" panose="02020603050405020304" pitchFamily="18" charset="0"/>
              </a:rPr>
              <a:t> </a:t>
            </a:r>
          </a:p>
          <a:p>
            <a:pPr eaLnBrk="0" hangingPunct="0"/>
            <a:endParaRPr lang="en-GB" altLang="fa-IR">
              <a:latin typeface="Arial" panose="020B0604020202020204" pitchFamily="34" charset="0"/>
            </a:endParaRPr>
          </a:p>
        </p:txBody>
      </p:sp>
      <p:graphicFrame>
        <p:nvGraphicFramePr>
          <p:cNvPr id="96441" name="Object 185"/>
          <p:cNvGraphicFramePr>
            <a:graphicFrameLocks noChangeAspect="1"/>
          </p:cNvGraphicFramePr>
          <p:nvPr/>
        </p:nvGraphicFramePr>
        <p:xfrm>
          <a:off x="1778000" y="2667000"/>
          <a:ext cx="88392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" r:id="rId3" imgW="5524500" imgH="215900" progId="Equation.3">
                  <p:embed/>
                </p:oleObj>
              </mc:Choice>
              <mc:Fallback>
                <p:oleObj r:id="rId3" imgW="5524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2667000"/>
                        <a:ext cx="8839200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40" name="Object 184"/>
          <p:cNvGraphicFramePr>
            <a:graphicFrameLocks noChangeAspect="1"/>
          </p:cNvGraphicFramePr>
          <p:nvPr/>
        </p:nvGraphicFramePr>
        <p:xfrm>
          <a:off x="1676400" y="5397500"/>
          <a:ext cx="3124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" r:id="rId5" imgW="2044700" imgH="457200" progId="Equation.3">
                  <p:embed/>
                </p:oleObj>
              </mc:Choice>
              <mc:Fallback>
                <p:oleObj r:id="rId5" imgW="2044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397500"/>
                        <a:ext cx="3124200" cy="6985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EBAB8">
                              <a:gamma/>
                              <a:shade val="46275"/>
                              <a:invGamma/>
                            </a:srgbClr>
                          </a:gs>
                          <a:gs pos="50000">
                            <a:srgbClr val="FEBAB8"/>
                          </a:gs>
                          <a:gs pos="100000">
                            <a:srgbClr val="FEBAB8">
                              <a:gamma/>
                              <a:shade val="46275"/>
                              <a:invGamma/>
                            </a:srgb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50" name="Object 194"/>
          <p:cNvGraphicFramePr>
            <a:graphicFrameLocks noChangeAspect="1"/>
          </p:cNvGraphicFramePr>
          <p:nvPr/>
        </p:nvGraphicFramePr>
        <p:xfrm>
          <a:off x="5045076" y="4165600"/>
          <a:ext cx="269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" r:id="rId7" imgW="165028" imgH="228501" progId="Equation.3">
                  <p:embed/>
                </p:oleObj>
              </mc:Choice>
              <mc:Fallback>
                <p:oleObj r:id="rId7" imgW="16502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076" y="4165600"/>
                        <a:ext cx="2698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51" name="Object 195"/>
          <p:cNvGraphicFramePr>
            <a:graphicFrameLocks noChangeAspect="1"/>
          </p:cNvGraphicFramePr>
          <p:nvPr/>
        </p:nvGraphicFramePr>
        <p:xfrm>
          <a:off x="5791200" y="4178300"/>
          <a:ext cx="26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" r:id="rId9" imgW="152268" imgH="215713" progId="Equation.3">
                  <p:embed/>
                </p:oleObj>
              </mc:Choice>
              <mc:Fallback>
                <p:oleObj r:id="rId9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178300"/>
                        <a:ext cx="2667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52" name="Object 196"/>
          <p:cNvGraphicFramePr>
            <a:graphicFrameLocks noChangeAspect="1"/>
          </p:cNvGraphicFramePr>
          <p:nvPr/>
        </p:nvGraphicFramePr>
        <p:xfrm>
          <a:off x="8799514" y="4165600"/>
          <a:ext cx="3190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" r:id="rId11" imgW="164957" imgH="241091" progId="Equation.3">
                  <p:embed/>
                </p:oleObj>
              </mc:Choice>
              <mc:Fallback>
                <p:oleObj r:id="rId11" imgW="164957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9514" y="4165600"/>
                        <a:ext cx="319087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454" name="Rectangle 198"/>
          <p:cNvSpPr>
            <a:spLocks noChangeArrowheads="1"/>
          </p:cNvSpPr>
          <p:nvPr/>
        </p:nvSpPr>
        <p:spPr bwMode="auto">
          <a:xfrm>
            <a:off x="6015038" y="33194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96453" name="Object 197"/>
          <p:cNvGraphicFramePr>
            <a:graphicFrameLocks noChangeAspect="1"/>
          </p:cNvGraphicFramePr>
          <p:nvPr/>
        </p:nvGraphicFramePr>
        <p:xfrm>
          <a:off x="8870951" y="5715000"/>
          <a:ext cx="2825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" r:id="rId13" imgW="164885" imgH="215619" progId="Equation.3">
                  <p:embed/>
                </p:oleObj>
              </mc:Choice>
              <mc:Fallback>
                <p:oleObj r:id="rId13" imgW="164885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0951" y="5715000"/>
                        <a:ext cx="2825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456" name="Rectangle 200"/>
          <p:cNvSpPr>
            <a:spLocks noChangeArrowheads="1"/>
          </p:cNvSpPr>
          <p:nvPr/>
        </p:nvSpPr>
        <p:spPr bwMode="auto">
          <a:xfrm>
            <a:off x="6005513" y="33194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96455" name="Object 199"/>
          <p:cNvGraphicFramePr>
            <a:graphicFrameLocks noChangeAspect="1"/>
          </p:cNvGraphicFramePr>
          <p:nvPr/>
        </p:nvGraphicFramePr>
        <p:xfrm>
          <a:off x="7256463" y="5715000"/>
          <a:ext cx="3159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4" r:id="rId15" imgW="177569" imgH="215619" progId="Equation.3">
                  <p:embed/>
                </p:oleObj>
              </mc:Choice>
              <mc:Fallback>
                <p:oleObj r:id="rId15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6463" y="5715000"/>
                        <a:ext cx="315912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458" name="Rectangle 202"/>
          <p:cNvSpPr>
            <a:spLocks noChangeArrowheads="1"/>
          </p:cNvSpPr>
          <p:nvPr/>
        </p:nvSpPr>
        <p:spPr bwMode="auto">
          <a:xfrm>
            <a:off x="6000750" y="33099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96457" name="Object 201"/>
          <p:cNvGraphicFramePr>
            <a:graphicFrameLocks noChangeAspect="1"/>
          </p:cNvGraphicFramePr>
          <p:nvPr/>
        </p:nvGraphicFramePr>
        <p:xfrm>
          <a:off x="5334001" y="5689600"/>
          <a:ext cx="3651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" r:id="rId17" imgW="190417" imgH="241195" progId="Equation.3">
                  <p:embed/>
                </p:oleObj>
              </mc:Choice>
              <mc:Fallback>
                <p:oleObj r:id="rId17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1" y="5689600"/>
                        <a:ext cx="3651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فيلتر ديجيتال </a:t>
            </a:r>
            <a:r>
              <a:rPr lang="en-US" dirty="0" smtClean="0"/>
              <a:t>IIR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فيلتر هم قطب و هم صفر دارد</a:t>
            </a:r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76585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نويز و فيلتر </a:t>
            </a:r>
            <a:r>
              <a:rPr lang="en-US" dirty="0" smtClean="0"/>
              <a:t>FIR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sf = filter(0.1*ones(1,10),1,s);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74306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فيلتر با فاز خطی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/>
              <a:t>sff</a:t>
            </a:r>
            <a:r>
              <a:rPr lang="en-US" dirty="0"/>
              <a:t> = </a:t>
            </a:r>
            <a:r>
              <a:rPr lang="en-US" dirty="0" err="1"/>
              <a:t>filtfilt</a:t>
            </a:r>
            <a:r>
              <a:rPr lang="en-US" dirty="0"/>
              <a:t>(0.1*ones(1,10),1,s);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5412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مقايسه توان سيگنال زمان کوتاه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60000"/>
                  </a:lnSpc>
                </a:pPr>
                <a:endParaRPr lang="fa-IR" dirty="0" smtClean="0"/>
              </a:p>
              <a:p>
                <a:pPr>
                  <a:lnSpc>
                    <a:spcPct val="160000"/>
                  </a:lnSpc>
                </a:pPr>
                <a:r>
                  <a:rPr lang="fa-IR" dirty="0" smtClean="0"/>
                  <a:t>عملگر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fa-IR" dirty="0" smtClean="0"/>
                  <a:t>ميانگين گيری زمان طولانی است</a:t>
                </a:r>
              </a:p>
              <a:p>
                <a:pPr>
                  <a:lnSpc>
                    <a:spcPct val="160000"/>
                  </a:lnSpc>
                </a:pPr>
                <a:r>
                  <a:rPr lang="fa-IR" dirty="0"/>
                  <a:t>پنجره ای از سيگنال: </a:t>
                </a:r>
                <a:r>
                  <a:rPr lang="pt-BR" dirty="0"/>
                  <a:t> n= m- N + 1,....m </a:t>
                </a:r>
                <a:endParaRPr lang="fa-IR" dirty="0"/>
              </a:p>
              <a:p>
                <a:pPr>
                  <a:lnSpc>
                    <a:spcPct val="160000"/>
                  </a:lnSpc>
                </a:pPr>
                <a:r>
                  <a:rPr lang="fa-IR" dirty="0" smtClean="0"/>
                  <a:t>ميانگين زمان کوتاه: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a-IR" dirty="0"/>
              </a:p>
              <a:p>
                <a:pPr>
                  <a:lnSpc>
                    <a:spcPct val="160000"/>
                  </a:lnSpc>
                </a:pPr>
                <a:r>
                  <a:rPr lang="fa-IR" dirty="0" smtClean="0"/>
                  <a:t>فريم سيگنال</a:t>
                </a:r>
              </a:p>
              <a:p>
                <a:pPr>
                  <a:lnSpc>
                    <a:spcPct val="160000"/>
                  </a:lnSpc>
                </a:pPr>
                <a:r>
                  <a:rPr lang="fa-IR" dirty="0" smtClean="0"/>
                  <a:t>ن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442" b="-265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0887" t="85609" r="44597" b="3633"/>
          <a:stretch/>
        </p:blipFill>
        <p:spPr>
          <a:xfrm>
            <a:off x="8760542" y="1973840"/>
            <a:ext cx="2094271" cy="872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4113" t="72054" r="37822" b="18049"/>
          <a:stretch/>
        </p:blipFill>
        <p:spPr>
          <a:xfrm>
            <a:off x="6666271" y="4660493"/>
            <a:ext cx="3421627" cy="678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0968" t="56347" r="31412" b="33325"/>
          <a:stretch/>
        </p:blipFill>
        <p:spPr>
          <a:xfrm>
            <a:off x="752166" y="2050025"/>
            <a:ext cx="4586749" cy="707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3185" t="45374" r="20645" b="24719"/>
          <a:stretch/>
        </p:blipFill>
        <p:spPr>
          <a:xfrm>
            <a:off x="550605" y="3052924"/>
            <a:ext cx="5545394" cy="140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27460" t="68826" r="36491" b="18264"/>
          <a:stretch/>
        </p:blipFill>
        <p:spPr>
          <a:xfrm>
            <a:off x="6828503" y="5416347"/>
            <a:ext cx="4395019" cy="8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8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فایل نمونه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يک فايل موسيقی انتخاب کنيد</a:t>
            </a:r>
          </a:p>
          <a:p>
            <a:r>
              <a:rPr lang="en-US" sz="1800" dirty="0"/>
              <a:t>x = </a:t>
            </a:r>
            <a:r>
              <a:rPr lang="en-US" sz="1800" dirty="0" err="1"/>
              <a:t>audioread</a:t>
            </a:r>
            <a:r>
              <a:rPr lang="en-US" sz="1800" dirty="0"/>
              <a:t>('C:\Users\A450\Music\005.mp3</a:t>
            </a:r>
            <a:r>
              <a:rPr lang="en-US" sz="1800" dirty="0" smtClean="0"/>
              <a:t>');</a:t>
            </a:r>
            <a:endParaRPr lang="fa-IR" sz="1800" dirty="0" smtClean="0"/>
          </a:p>
          <a:p>
            <a:r>
              <a:rPr lang="fa-IR" dirty="0" smtClean="0"/>
              <a:t>دستور زير را اجرا کنيد</a:t>
            </a:r>
          </a:p>
          <a:p>
            <a:r>
              <a:rPr lang="en-US" sz="1800" dirty="0" smtClean="0"/>
              <a:t>Fs = 44100</a:t>
            </a:r>
            <a:endParaRPr lang="fa-IR" sz="1800" dirty="0" smtClean="0"/>
          </a:p>
          <a:p>
            <a:r>
              <a:rPr lang="en-US" sz="1800" dirty="0" smtClean="0"/>
              <a:t>sound(x</a:t>
            </a:r>
            <a:r>
              <a:rPr lang="en-US" sz="1800" dirty="0"/>
              <a:t>(:,2</a:t>
            </a:r>
            <a:r>
              <a:rPr lang="en-US" sz="1800" dirty="0" smtClean="0"/>
              <a:t>),Fs)</a:t>
            </a:r>
            <a:endParaRPr lang="fa-IR" sz="1800" dirty="0" smtClean="0"/>
          </a:p>
          <a:p>
            <a:r>
              <a:rPr lang="fa-IR" dirty="0" smtClean="0"/>
              <a:t>فرکانس نمونه برداری را تغيير دهيد و صدای شنیده </a:t>
            </a:r>
          </a:p>
          <a:p>
            <a:pPr marL="0" indent="0">
              <a:buNone/>
            </a:pPr>
            <a:r>
              <a:rPr lang="fa-IR" dirty="0" smtClean="0"/>
              <a:t>شده را توجيه کنيد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300" t="31459" r="31100" b="11269"/>
          <a:stretch/>
        </p:blipFill>
        <p:spPr>
          <a:xfrm>
            <a:off x="581192" y="1932975"/>
            <a:ext cx="5193792" cy="392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2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خودهمبستگی زمان کوتاه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34" t="32680" r="21976" b="58068"/>
          <a:stretch/>
        </p:blipFill>
        <p:spPr>
          <a:xfrm>
            <a:off x="2344994" y="2241756"/>
            <a:ext cx="7167716" cy="634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831" t="30958" r="25121" b="16973"/>
          <a:stretch/>
        </p:blipFill>
        <p:spPr>
          <a:xfrm>
            <a:off x="2069689" y="3025684"/>
            <a:ext cx="8052620" cy="35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نمايش به صورت 1: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53" t="43438" r="27419" b="22137"/>
          <a:stretch/>
        </p:blipFill>
        <p:spPr>
          <a:xfrm>
            <a:off x="1150373" y="1912655"/>
            <a:ext cx="4675239" cy="1776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056" t="75496" r="32137" b="10519"/>
          <a:stretch/>
        </p:blipFill>
        <p:spPr>
          <a:xfrm>
            <a:off x="7245284" y="2180496"/>
            <a:ext cx="4365523" cy="958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896" t="21706" r="8064" b="11164"/>
          <a:stretch/>
        </p:blipFill>
        <p:spPr>
          <a:xfrm>
            <a:off x="3923071" y="3421626"/>
            <a:ext cx="7565923" cy="33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6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نمايش به صورت </a:t>
            </a:r>
            <a:r>
              <a:rPr lang="fa-IR" dirty="0" smtClean="0"/>
              <a:t>2: پنجره کردن حاصل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38" t="61941" r="24033" b="2127"/>
          <a:stretch/>
        </p:blipFill>
        <p:spPr>
          <a:xfrm>
            <a:off x="463205" y="1556666"/>
            <a:ext cx="8672053" cy="246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65" t="21276" r="12661" b="32465"/>
          <a:stretch/>
        </p:blipFill>
        <p:spPr>
          <a:xfrm>
            <a:off x="2979175" y="4019647"/>
            <a:ext cx="9099754" cy="28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0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تابع خودهمبستگی زمان کوتاه: 1 و 2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3" t="22998" r="10846" b="6430"/>
          <a:stretch/>
        </p:blipFill>
        <p:spPr>
          <a:xfrm>
            <a:off x="373624" y="1873045"/>
            <a:ext cx="10530349" cy="4837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274" t="61296" r="28750" b="13746"/>
          <a:stretch/>
        </p:blipFill>
        <p:spPr>
          <a:xfrm>
            <a:off x="6820123" y="5530645"/>
            <a:ext cx="4790683" cy="1179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6089" t="22137" r="30806" b="63448"/>
          <a:stretch/>
        </p:blipFill>
        <p:spPr>
          <a:xfrm>
            <a:off x="2252409" y="1873046"/>
            <a:ext cx="6474543" cy="9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تابع خودهمبستگی زمان کوتاه: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380" t="30958" r="32378" b="21922"/>
          <a:stretch/>
        </p:blipFill>
        <p:spPr>
          <a:xfrm>
            <a:off x="2728452" y="2123768"/>
            <a:ext cx="5515896" cy="32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طيف توان زمان کوتاه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427" t="32895" r="34677" b="50108"/>
          <a:stretch/>
        </p:blipFill>
        <p:spPr>
          <a:xfrm>
            <a:off x="581192" y="2180496"/>
            <a:ext cx="4498259" cy="11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6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کاربرد خودهمبستگی در تعيين </a:t>
            </a:r>
            <a:r>
              <a:rPr lang="en-US" dirty="0" smtClean="0"/>
              <a:t>pitch</a:t>
            </a:r>
            <a:r>
              <a:rPr lang="fa-IR" dirty="0" smtClean="0"/>
              <a:t>: تلفظ </a:t>
            </a:r>
            <a:r>
              <a:rPr lang="en-US" cap="none" dirty="0" smtClean="0"/>
              <a:t>three</a:t>
            </a:r>
            <a:r>
              <a:rPr lang="fa-IR" cap="none" dirty="0" smtClean="0"/>
              <a:t> و </a:t>
            </a:r>
            <a:r>
              <a:rPr lang="en-US" cap="none" dirty="0" smtClean="0"/>
              <a:t>/T/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200" t="6556" r="35100" b="48622"/>
          <a:stretch/>
        </p:blipFill>
        <p:spPr>
          <a:xfrm>
            <a:off x="219456" y="1813987"/>
            <a:ext cx="5974080" cy="4903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200" t="51821" r="35100" b="4246"/>
          <a:stretch/>
        </p:blipFill>
        <p:spPr>
          <a:xfrm>
            <a:off x="6321551" y="1813987"/>
            <a:ext cx="5650992" cy="45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</a:t>
            </a:r>
            <a:r>
              <a:rPr lang="en-US" cap="none" dirty="0" err="1" smtClean="0"/>
              <a:t>i</a:t>
            </a:r>
            <a:r>
              <a:rPr lang="en-US" dirty="0" smtClean="0"/>
              <a:t>/</a:t>
            </a:r>
            <a:endParaRPr lang="fa-I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fa-I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fa-IR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𝐾𝐻𝑧</m:t>
                    </m:r>
                  </m:oMath>
                </a14:m>
                <a:endParaRPr lang="fa-IR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𝑚𝑠𝑒𝑐</m:t>
                    </m:r>
                  </m:oMath>
                </a14:m>
                <a:endParaRPr lang="fa-I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130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fa-I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77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200" t="15806" r="26100" b="2376"/>
          <a:stretch/>
        </p:blipFill>
        <p:spPr>
          <a:xfrm>
            <a:off x="2349032" y="1886336"/>
            <a:ext cx="5535168" cy="48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1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Average Magnitude Difference Function </a:t>
            </a:r>
            <a:endParaRPr lang="fa-IR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21" t="50538" r="22218" b="7936"/>
          <a:stretch/>
        </p:blipFill>
        <p:spPr>
          <a:xfrm>
            <a:off x="2276166" y="2344207"/>
            <a:ext cx="7639665" cy="28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00" t="16517" r="22900" b="598"/>
          <a:stretch/>
        </p:blipFill>
        <p:spPr>
          <a:xfrm>
            <a:off x="581192" y="1967292"/>
            <a:ext cx="5705856" cy="450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رسم سيگنال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400" dirty="0" err="1"/>
              <a:t>timeAxis</a:t>
            </a:r>
            <a:r>
              <a:rPr lang="en-US" sz="2400" dirty="0"/>
              <a:t>=(</a:t>
            </a:r>
            <a:r>
              <a:rPr lang="en-US" sz="2400" dirty="0" smtClean="0"/>
              <a:t>1:size(x,1))/</a:t>
            </a:r>
            <a:r>
              <a:rPr lang="en-US" sz="2400" dirty="0"/>
              <a:t>Fs; % Convert sample number to time vector</a:t>
            </a:r>
          </a:p>
          <a:p>
            <a:pPr algn="l" rtl="0"/>
            <a:r>
              <a:rPr lang="en-US" sz="2400" dirty="0"/>
              <a:t>plot(</a:t>
            </a:r>
            <a:r>
              <a:rPr lang="en-US" sz="2400" dirty="0" err="1"/>
              <a:t>timeAxis</a:t>
            </a:r>
            <a:r>
              <a:rPr lang="en-US" sz="2400" dirty="0"/>
              <a:t>, </a:t>
            </a:r>
            <a:r>
              <a:rPr lang="en-US" sz="2400" dirty="0" smtClean="0"/>
              <a:t>x(1,:)); </a:t>
            </a:r>
            <a:r>
              <a:rPr lang="en-US" sz="2400" dirty="0"/>
              <a:t>% Plot the waveform </a:t>
            </a:r>
          </a:p>
          <a:p>
            <a:pPr algn="l" rtl="0"/>
            <a:r>
              <a:rPr lang="en-US" sz="2400" dirty="0" err="1"/>
              <a:t>xlabel</a:t>
            </a:r>
            <a:r>
              <a:rPr lang="en-US" sz="2400" dirty="0"/>
              <a:t>('time (seconds)'); </a:t>
            </a:r>
          </a:p>
          <a:p>
            <a:pPr algn="l" rtl="0"/>
            <a:r>
              <a:rPr lang="en-US" sz="2400" dirty="0"/>
              <a:t>title('Waveform'); </a:t>
            </a:r>
            <a:endParaRPr lang="en-US" sz="2400" dirty="0" smtClean="0"/>
          </a:p>
          <a:p>
            <a:pPr algn="l" rtl="0"/>
            <a:endParaRPr lang="en-US" sz="2400" dirty="0"/>
          </a:p>
          <a:p>
            <a:pPr algn="l" rtl="0"/>
            <a:endParaRPr lang="en-US" sz="2400" dirty="0"/>
          </a:p>
          <a:p>
            <a:pPr algn="l" rtl="0"/>
            <a:endParaRPr lang="fa-I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144" y="2593011"/>
            <a:ext cx="5584208" cy="419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7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طول پنجره: 256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 Average Magnitude Difference </a:t>
            </a:r>
            <a:r>
              <a:rPr lang="en-US" sz="2000" dirty="0" smtClean="0"/>
              <a:t>Function (AMDF)</a:t>
            </a:r>
            <a:endParaRPr lang="fa-IR" sz="2000" dirty="0" smtClean="0"/>
          </a:p>
          <a:p>
            <a:endParaRPr lang="fa-IR" sz="2000" dirty="0"/>
          </a:p>
          <a:p>
            <a:endParaRPr lang="fa-IR" sz="2000" dirty="0" smtClean="0"/>
          </a:p>
          <a:p>
            <a:endParaRPr lang="en-US" sz="2000" dirty="0" smtClean="0"/>
          </a:p>
          <a:p>
            <a:endParaRPr lang="fa-I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00" t="57070" r="22199" b="3266"/>
          <a:stretch/>
        </p:blipFill>
        <p:spPr>
          <a:xfrm>
            <a:off x="4653215" y="4019919"/>
            <a:ext cx="7400544" cy="27188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323" t="14390" r="21250" b="1481"/>
          <a:stretch/>
        </p:blipFill>
        <p:spPr>
          <a:xfrm>
            <a:off x="174816" y="1902682"/>
            <a:ext cx="5518848" cy="44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تبديل فوريه زمان کوتاه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DTDF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300" t="74679" r="22400" b="13404"/>
          <a:stretch/>
        </p:blipFill>
        <p:spPr>
          <a:xfrm>
            <a:off x="581192" y="2492329"/>
            <a:ext cx="7107936" cy="816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394" t="68018" r="22707" b="13839"/>
          <a:stretch/>
        </p:blipFill>
        <p:spPr>
          <a:xfrm>
            <a:off x="581192" y="4340353"/>
            <a:ext cx="7059168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رسم بخشی از سيگنال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 err="1"/>
              <a:t>inputRange</a:t>
            </a:r>
            <a:r>
              <a:rPr lang="en-US" sz="2400" dirty="0"/>
              <a:t> = 40000:42000;</a:t>
            </a:r>
          </a:p>
          <a:p>
            <a:pPr algn="l" rtl="0"/>
            <a:r>
              <a:rPr lang="en-US" sz="2400" dirty="0" err="1" smtClean="0"/>
              <a:t>timeAxis</a:t>
            </a:r>
            <a:r>
              <a:rPr lang="en-US" sz="2400" dirty="0" smtClean="0"/>
              <a:t>=</a:t>
            </a:r>
            <a:r>
              <a:rPr lang="en-US" sz="2400" dirty="0" err="1" smtClean="0"/>
              <a:t>inputRange</a:t>
            </a:r>
            <a:r>
              <a:rPr lang="en-US" sz="2400" dirty="0" smtClean="0"/>
              <a:t>/Fs</a:t>
            </a:r>
            <a:r>
              <a:rPr lang="en-US" sz="2400" dirty="0"/>
              <a:t>; % Convert sample number to time vector</a:t>
            </a:r>
          </a:p>
          <a:p>
            <a:pPr algn="l" rtl="0"/>
            <a:r>
              <a:rPr lang="en-US" sz="2400" dirty="0"/>
              <a:t>plot(</a:t>
            </a:r>
            <a:r>
              <a:rPr lang="en-US" sz="2400" dirty="0" err="1"/>
              <a:t>timeAxis</a:t>
            </a:r>
            <a:r>
              <a:rPr lang="en-US" sz="2400" dirty="0"/>
              <a:t>, x(inputRange,1)); % Plot the waveform </a:t>
            </a:r>
          </a:p>
          <a:p>
            <a:pPr algn="l" rtl="0"/>
            <a:r>
              <a:rPr lang="en-US" sz="2400" dirty="0" err="1"/>
              <a:t>xlabel</a:t>
            </a:r>
            <a:r>
              <a:rPr lang="en-US" sz="2400" dirty="0"/>
              <a:t>('time (seconds)'); </a:t>
            </a:r>
          </a:p>
          <a:p>
            <a:pPr algn="l" rtl="0"/>
            <a:r>
              <a:rPr lang="en-US" sz="2400" dirty="0"/>
              <a:t>title('Waveform</a:t>
            </a:r>
            <a:r>
              <a:rPr lang="en-US" sz="2400" dirty="0" smtClean="0"/>
              <a:t>');</a:t>
            </a:r>
          </a:p>
          <a:p>
            <a:pPr algn="l" rtl="0"/>
            <a:endParaRPr lang="en-US" sz="2400" dirty="0"/>
          </a:p>
          <a:p>
            <a:pPr algn="l" rtl="0"/>
            <a:endParaRPr lang="fa-IR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688" y="3428498"/>
            <a:ext cx="4560352" cy="34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ذخيره فايل صوتی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s-ES" dirty="0"/>
              <a:t>y = x(12000001:12500000,1);</a:t>
            </a:r>
          </a:p>
          <a:p>
            <a:pPr algn="l" rtl="0"/>
            <a:r>
              <a:rPr lang="es-ES" dirty="0" err="1" smtClean="0"/>
              <a:t>sound</a:t>
            </a:r>
            <a:r>
              <a:rPr lang="es-ES" dirty="0" smtClean="0"/>
              <a:t>(</a:t>
            </a:r>
            <a:r>
              <a:rPr lang="es-ES" dirty="0" err="1" smtClean="0"/>
              <a:t>y,Fs</a:t>
            </a:r>
            <a:r>
              <a:rPr lang="es-ES" dirty="0"/>
              <a:t>)</a:t>
            </a:r>
          </a:p>
          <a:p>
            <a:pPr algn="l" rtl="0"/>
            <a:r>
              <a:rPr lang="es-ES" dirty="0" err="1" smtClean="0"/>
              <a:t>audiowrite</a:t>
            </a:r>
            <a:r>
              <a:rPr lang="es-ES" dirty="0"/>
              <a:t>(</a:t>
            </a:r>
            <a:r>
              <a:rPr lang="es-ES" dirty="0" smtClean="0"/>
              <a:t>'mymusic.</a:t>
            </a:r>
            <a:r>
              <a:rPr lang="es-ES" dirty="0" err="1" smtClean="0"/>
              <a:t>wav</a:t>
            </a:r>
            <a:r>
              <a:rPr lang="es-ES" dirty="0" smtClean="0"/>
              <a:t>',</a:t>
            </a:r>
            <a:r>
              <a:rPr lang="es-ES" dirty="0" err="1"/>
              <a:t>y,Fs</a:t>
            </a:r>
            <a:r>
              <a:rPr lang="es-ES" dirty="0" smtClean="0"/>
              <a:t>);</a:t>
            </a:r>
          </a:p>
          <a:p>
            <a:pPr algn="l" rtl="0"/>
            <a:endParaRPr lang="es-ES" dirty="0"/>
          </a:p>
          <a:p>
            <a:pPr algn="l" rtl="0"/>
            <a:endParaRPr lang="es-ES" dirty="0" smtClean="0"/>
          </a:p>
          <a:p>
            <a:pPr algn="l" rtl="0"/>
            <a:endParaRPr lang="es-ES" dirty="0"/>
          </a:p>
          <a:p>
            <a:pPr algn="l" rtl="0"/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700" t="6379" r="44700" b="46131"/>
          <a:stretch/>
        </p:blipFill>
        <p:spPr>
          <a:xfrm>
            <a:off x="6181344" y="3474720"/>
            <a:ext cx="5803392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دستورهای مختلف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0181" t="8371" r="58718" b="6064"/>
          <a:stretch/>
        </p:blipFill>
        <p:spPr>
          <a:xfrm>
            <a:off x="463296" y="1842053"/>
            <a:ext cx="5937504" cy="475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8845</TotalTime>
  <Words>1160</Words>
  <Application>Microsoft Office PowerPoint</Application>
  <PresentationFormat>Widescreen</PresentationFormat>
  <Paragraphs>313</Paragraphs>
  <Slides>61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Arial Unicode MS</vt:lpstr>
      <vt:lpstr>Arial</vt:lpstr>
      <vt:lpstr>Calibri</vt:lpstr>
      <vt:lpstr>Cambria Math</vt:lpstr>
      <vt:lpstr>Gill Sans MT</vt:lpstr>
      <vt:lpstr>Majalla UI</vt:lpstr>
      <vt:lpstr>Times New Roman</vt:lpstr>
      <vt:lpstr>Verdana</vt:lpstr>
      <vt:lpstr>Wingdings 2</vt:lpstr>
      <vt:lpstr>Zar</vt:lpstr>
      <vt:lpstr>Dividend</vt:lpstr>
      <vt:lpstr>Equation.3</vt:lpstr>
      <vt:lpstr>آشنايی با سيگنال صحبت و روشهای پردازش آن</vt:lpstr>
      <vt:lpstr>کاربردهای پردازش صحبت</vt:lpstr>
      <vt:lpstr>مباحث لازم</vt:lpstr>
      <vt:lpstr>خواندن و پخش فايل صوتی</vt:lpstr>
      <vt:lpstr>فایل نمونه</vt:lpstr>
      <vt:lpstr>رسم سيگنال</vt:lpstr>
      <vt:lpstr>رسم بخشی از سيگنال</vt:lpstr>
      <vt:lpstr>ذخيره فايل صوتی</vt:lpstr>
      <vt:lpstr>دستورهای مختلف</vt:lpstr>
      <vt:lpstr>ضبط فايل صوتی</vt:lpstr>
      <vt:lpstr>پايگاههای داده: https://homepages.wmich.edu/~hillenbr/voweldata.html</vt:lpstr>
      <vt:lpstr>پايگاه داده خودتان را تهيه کنيد</vt:lpstr>
      <vt:lpstr>بررسی برش صدا</vt:lpstr>
      <vt:lpstr>بررسی سيگنال يک کلمه: تفاوت حروف صدادار و بی صدا</vt:lpstr>
      <vt:lpstr>مکانيسم توليد صحبت</vt:lpstr>
      <vt:lpstr>مدل منبع فيلتر شده</vt:lpstr>
      <vt:lpstr>طيف سيگنال (fft)</vt:lpstr>
      <vt:lpstr>بررسی pitch فرکانسی: زن</vt:lpstr>
      <vt:lpstr>بررسی pitch فرکانسی: کودک</vt:lpstr>
      <vt:lpstr>بررسی pitch فرکانسی: مرد</vt:lpstr>
      <vt:lpstr>بررسی تاثير فرکانس نمونه برداری در پخش صدا</vt:lpstr>
      <vt:lpstr>بررسی تاثير فاز</vt:lpstr>
      <vt:lpstr>دسته بندی آواها (واجها): واکه/همخوان</vt:lpstr>
      <vt:lpstr>ايستانی واج: مداوم/گذرا</vt:lpstr>
      <vt:lpstr>جدول واجها</vt:lpstr>
      <vt:lpstr>تفاوت واکه ها در محل ادا</vt:lpstr>
      <vt:lpstr>چند واکه و طيف آنها</vt:lpstr>
      <vt:lpstr>قانونهای ارتباط شکل طيف و محل ادای حرف</vt:lpstr>
      <vt:lpstr>محل فرمنت واکه های مختلف</vt:lpstr>
      <vt:lpstr>طيف /@/</vt:lpstr>
      <vt:lpstr>انواع همخوانها</vt:lpstr>
      <vt:lpstr>طيف همخوانها</vt:lpstr>
      <vt:lpstr>اثر خیشومی شدن بر طيف واکه /a/</vt:lpstr>
      <vt:lpstr>مدلسازی توليد گفتار</vt:lpstr>
      <vt:lpstr>مدل منبع فيلتر شده</vt:lpstr>
      <vt:lpstr>شناسايی G(z) و R(z)</vt:lpstr>
      <vt:lpstr>مدلسازی لوله صوتی</vt:lpstr>
      <vt:lpstr>طول لوله صوتی</vt:lpstr>
      <vt:lpstr>حل در حالت سرباز</vt:lpstr>
      <vt:lpstr>پاسخ فرکانسی لوله صوتی با مدل ساده</vt:lpstr>
      <vt:lpstr>مدل خط انتقال</vt:lpstr>
      <vt:lpstr>مدل اتصال چند لوله صوتی</vt:lpstr>
      <vt:lpstr>تابع </vt:lpstr>
      <vt:lpstr>افزودن نويز به سيگنال</vt:lpstr>
      <vt:lpstr>فيلتر ديجيتال FIR</vt:lpstr>
      <vt:lpstr>فيلتر ديجيتال IIR</vt:lpstr>
      <vt:lpstr>نويز و فيلتر FIR</vt:lpstr>
      <vt:lpstr>فيلتر با فاز خطی</vt:lpstr>
      <vt:lpstr>مقايسه توان سيگنال زمان کوتاه</vt:lpstr>
      <vt:lpstr>خودهمبستگی زمان کوتاه</vt:lpstr>
      <vt:lpstr>نمايش به صورت 1: </vt:lpstr>
      <vt:lpstr>نمايش به صورت 2: پنجره کردن حاصل</vt:lpstr>
      <vt:lpstr>تابع خودهمبستگی زمان کوتاه: 1 و 2</vt:lpstr>
      <vt:lpstr>تابع خودهمبستگی زمان کوتاه: 3</vt:lpstr>
      <vt:lpstr>طيف توان زمان کوتاه</vt:lpstr>
      <vt:lpstr>کاربرد خودهمبستگی در تعيين pitch: تلفظ three و /T/</vt:lpstr>
      <vt:lpstr>/i/</vt:lpstr>
      <vt:lpstr>Average Magnitude Difference Function </vt:lpstr>
      <vt:lpstr>PowerPoint Presentation</vt:lpstr>
      <vt:lpstr>طول پنجره: 256</vt:lpstr>
      <vt:lpstr>تبديل فوريه زمان کوتاه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A450</dc:creator>
  <cp:lastModifiedBy>A450</cp:lastModifiedBy>
  <cp:revision>87</cp:revision>
  <dcterms:created xsi:type="dcterms:W3CDTF">2020-10-28T06:38:57Z</dcterms:created>
  <dcterms:modified xsi:type="dcterms:W3CDTF">2020-11-23T11:58:38Z</dcterms:modified>
</cp:coreProperties>
</file>